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56" r:id="rId3"/>
    <p:sldId id="257" r:id="rId4"/>
    <p:sldId id="258" r:id="rId5"/>
    <p:sldId id="259" r:id="rId6"/>
    <p:sldId id="260" r:id="rId7"/>
    <p:sldId id="261" r:id="rId8"/>
    <p:sldId id="272" r:id="rId9"/>
    <p:sldId id="273" r:id="rId10"/>
    <p:sldId id="274" r:id="rId11"/>
    <p:sldId id="275" r:id="rId12"/>
    <p:sldId id="276" r:id="rId13"/>
    <p:sldId id="277" r:id="rId14"/>
    <p:sldId id="278" r:id="rId15"/>
    <p:sldId id="262" r:id="rId16"/>
    <p:sldId id="263" r:id="rId17"/>
    <p:sldId id="264" r:id="rId18"/>
    <p:sldId id="268" r:id="rId19"/>
    <p:sldId id="269" r:id="rId20"/>
    <p:sldId id="270" r:id="rId21"/>
    <p:sldId id="279" r:id="rId22"/>
    <p:sldId id="280" r:id="rId23"/>
    <p:sldId id="281" r:id="rId24"/>
    <p:sldId id="282" r:id="rId25"/>
    <p:sldId id="283" r:id="rId26"/>
    <p:sldId id="284" r:id="rId27"/>
    <p:sldId id="265" r:id="rId28"/>
    <p:sldId id="266" r:id="rId29"/>
    <p:sldId id="267" r:id="rId30"/>
    <p:sldId id="27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3556"/>
    <a:srgbClr val="E06B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6" autoAdjust="0"/>
    <p:restoredTop sz="94214" autoAdjust="0"/>
  </p:normalViewPr>
  <p:slideViewPr>
    <p:cSldViewPr snapToGrid="0">
      <p:cViewPr varScale="1">
        <p:scale>
          <a:sx n="81" d="100"/>
          <a:sy n="81" d="100"/>
        </p:scale>
        <p:origin x="749"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0439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9B2CCCC-CA0E-7F1C-2319-8C81984DACA5}"/>
              </a:ext>
            </a:extLst>
          </p:cNvPr>
          <p:cNvSpPr>
            <a:spLocks noGrp="1"/>
          </p:cNvSpPr>
          <p:nvPr>
            <p:ph type="pic" sz="quarter" idx="10"/>
          </p:nvPr>
        </p:nvSpPr>
        <p:spPr>
          <a:xfrm>
            <a:off x="0" y="-9428"/>
            <a:ext cx="6806153" cy="6867427"/>
          </a:xfrm>
          <a:custGeom>
            <a:avLst/>
            <a:gdLst>
              <a:gd name="connsiteX0" fmla="*/ 0 w 6806153"/>
              <a:gd name="connsiteY0" fmla="*/ 0 h 6858000"/>
              <a:gd name="connsiteX1" fmla="*/ 6806153 w 6806153"/>
              <a:gd name="connsiteY1" fmla="*/ 0 h 6858000"/>
              <a:gd name="connsiteX2" fmla="*/ 6806153 w 6806153"/>
              <a:gd name="connsiteY2" fmla="*/ 6858000 h 6858000"/>
              <a:gd name="connsiteX3" fmla="*/ 0 w 6806153"/>
              <a:gd name="connsiteY3" fmla="*/ 6858000 h 6858000"/>
              <a:gd name="connsiteX4" fmla="*/ 0 w 6806153"/>
              <a:gd name="connsiteY4" fmla="*/ 0 h 6858000"/>
              <a:gd name="connsiteX0" fmla="*/ 0 w 6806153"/>
              <a:gd name="connsiteY0" fmla="*/ 9427 h 6867427"/>
              <a:gd name="connsiteX1" fmla="*/ 4694548 w 6806153"/>
              <a:gd name="connsiteY1" fmla="*/ 0 h 6867427"/>
              <a:gd name="connsiteX2" fmla="*/ 6806153 w 6806153"/>
              <a:gd name="connsiteY2" fmla="*/ 6867427 h 6867427"/>
              <a:gd name="connsiteX3" fmla="*/ 0 w 6806153"/>
              <a:gd name="connsiteY3" fmla="*/ 6867427 h 6867427"/>
              <a:gd name="connsiteX4" fmla="*/ 0 w 6806153"/>
              <a:gd name="connsiteY4" fmla="*/ 9427 h 6867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6153" h="6867427">
                <a:moveTo>
                  <a:pt x="0" y="9427"/>
                </a:moveTo>
                <a:lnTo>
                  <a:pt x="4694548" y="0"/>
                </a:lnTo>
                <a:lnTo>
                  <a:pt x="6806153" y="6867427"/>
                </a:lnTo>
                <a:lnTo>
                  <a:pt x="0" y="6867427"/>
                </a:lnTo>
                <a:lnTo>
                  <a:pt x="0" y="9427"/>
                </a:lnTo>
                <a:close/>
              </a:path>
            </a:pathLst>
          </a:custGeom>
        </p:spPr>
        <p:txBody>
          <a:bodyPr/>
          <a:lstStyle/>
          <a:p>
            <a:endParaRPr lang="en-US"/>
          </a:p>
        </p:txBody>
      </p:sp>
    </p:spTree>
    <p:extLst>
      <p:ext uri="{BB962C8B-B14F-4D97-AF65-F5344CB8AC3E}">
        <p14:creationId xmlns:p14="http://schemas.microsoft.com/office/powerpoint/2010/main" val="11602156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5293347"/>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15">
            <a:extLst>
              <a:ext uri="{FF2B5EF4-FFF2-40B4-BE49-F238E27FC236}">
                <a16:creationId xmlns:a16="http://schemas.microsoft.com/office/drawing/2014/main" id="{1E55C8B6-E295-F1B0-6E9E-B86B20E24DD9}"/>
              </a:ext>
            </a:extLst>
          </p:cNvPr>
          <p:cNvSpPr/>
          <p:nvPr/>
        </p:nvSpPr>
        <p:spPr>
          <a:xfrm>
            <a:off x="4784059" y="2752241"/>
            <a:ext cx="5660839" cy="759625"/>
          </a:xfrm>
          <a:prstGeom prst="roundRect">
            <a:avLst>
              <a:gd name="adj" fmla="val 0"/>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5">
            <a:extLst>
              <a:ext uri="{FF2B5EF4-FFF2-40B4-BE49-F238E27FC236}">
                <a16:creationId xmlns:a16="http://schemas.microsoft.com/office/drawing/2014/main" id="{5E49BDD4-83C2-A334-C6C6-C9BDABAE1170}"/>
              </a:ext>
            </a:extLst>
          </p:cNvPr>
          <p:cNvSpPr/>
          <p:nvPr/>
        </p:nvSpPr>
        <p:spPr>
          <a:xfrm>
            <a:off x="5514703" y="3815161"/>
            <a:ext cx="5511114" cy="759625"/>
          </a:xfrm>
          <a:prstGeom prst="roundRect">
            <a:avLst>
              <a:gd name="adj" fmla="val 0"/>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5">
            <a:extLst>
              <a:ext uri="{FF2B5EF4-FFF2-40B4-BE49-F238E27FC236}">
                <a16:creationId xmlns:a16="http://schemas.microsoft.com/office/drawing/2014/main" id="{C54AB8AF-BDCF-AB8D-A2F9-E6CBF3377026}"/>
              </a:ext>
            </a:extLst>
          </p:cNvPr>
          <p:cNvSpPr/>
          <p:nvPr/>
        </p:nvSpPr>
        <p:spPr>
          <a:xfrm>
            <a:off x="4784060" y="4915390"/>
            <a:ext cx="5511114" cy="759625"/>
          </a:xfrm>
          <a:prstGeom prst="roundRect">
            <a:avLst>
              <a:gd name="adj" fmla="val 0"/>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5">
            <a:extLst>
              <a:ext uri="{FF2B5EF4-FFF2-40B4-BE49-F238E27FC236}">
                <a16:creationId xmlns:a16="http://schemas.microsoft.com/office/drawing/2014/main" id="{E24742D3-D744-EDFA-8E0D-0D66C772329B}"/>
              </a:ext>
            </a:extLst>
          </p:cNvPr>
          <p:cNvSpPr/>
          <p:nvPr/>
        </p:nvSpPr>
        <p:spPr>
          <a:xfrm>
            <a:off x="4873658" y="1681849"/>
            <a:ext cx="6152159" cy="759625"/>
          </a:xfrm>
          <a:prstGeom prst="roundRect">
            <a:avLst>
              <a:gd name="adj" fmla="val 0"/>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6021A9E8-AB1B-636C-FFD7-F4C6C9792F30}"/>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20573" t="-137" r="149" b="137"/>
          <a:stretch/>
        </p:blipFill>
        <p:spPr>
          <a:xfrm>
            <a:off x="0" y="-9428"/>
            <a:ext cx="6806153" cy="6867427"/>
          </a:xfrm>
        </p:spPr>
      </p:pic>
      <p:sp>
        <p:nvSpPr>
          <p:cNvPr id="9" name="Rectangle 8">
            <a:extLst>
              <a:ext uri="{FF2B5EF4-FFF2-40B4-BE49-F238E27FC236}">
                <a16:creationId xmlns:a16="http://schemas.microsoft.com/office/drawing/2014/main" id="{16C80A47-5848-2E9A-45F0-CE2A50D5B7D6}"/>
              </a:ext>
            </a:extLst>
          </p:cNvPr>
          <p:cNvSpPr/>
          <p:nvPr/>
        </p:nvSpPr>
        <p:spPr>
          <a:xfrm>
            <a:off x="5757146" y="1792304"/>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موضوع: پاورپوینت </a:t>
            </a:r>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بیماری </a:t>
            </a:r>
            <a:r>
              <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p>
        </p:txBody>
      </p:sp>
      <p:sp>
        <p:nvSpPr>
          <p:cNvPr id="10" name="Rectangle 9">
            <a:extLst>
              <a:ext uri="{FF2B5EF4-FFF2-40B4-BE49-F238E27FC236}">
                <a16:creationId xmlns:a16="http://schemas.microsoft.com/office/drawing/2014/main" id="{A7A0E959-027B-0259-4DDA-11282E1F0741}"/>
              </a:ext>
            </a:extLst>
          </p:cNvPr>
          <p:cNvSpPr/>
          <p:nvPr/>
        </p:nvSpPr>
        <p:spPr>
          <a:xfrm>
            <a:off x="5283556" y="2851789"/>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C58E4659-C8CE-62CA-DD1B-68AEA9FD1727}"/>
              </a:ext>
            </a:extLst>
          </p:cNvPr>
          <p:cNvSpPr/>
          <p:nvPr/>
        </p:nvSpPr>
        <p:spPr>
          <a:xfrm>
            <a:off x="6039950" y="3930380"/>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8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5B109246-9AF5-F1D5-7F35-389C22908BF2}"/>
              </a:ext>
            </a:extLst>
          </p:cNvPr>
          <p:cNvSpPr/>
          <p:nvPr/>
        </p:nvSpPr>
        <p:spPr>
          <a:xfrm>
            <a:off x="5283555" y="5033592"/>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تاریخ ارائه: .................</a:t>
            </a:r>
            <a:endParaRPr lang="en-US" sz="2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28180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50648" y="486272"/>
            <a:ext cx="11541351" cy="2569864"/>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305160" y="596616"/>
            <a:ext cx="4496850" cy="2995505"/>
          </a:xfrm>
          <a:prstGeom prst="rect">
            <a:avLst/>
          </a:prstGeom>
        </p:spPr>
      </p:pic>
      <p:sp>
        <p:nvSpPr>
          <p:cNvPr id="3" name="Rectangle 2"/>
          <p:cNvSpPr/>
          <p:nvPr/>
        </p:nvSpPr>
        <p:spPr>
          <a:xfrm>
            <a:off x="650648" y="3409220"/>
            <a:ext cx="11357465" cy="3077766"/>
          </a:xfrm>
          <a:prstGeom prst="rect">
            <a:avLst/>
          </a:prstGeom>
        </p:spPr>
        <p:txBody>
          <a:bodyPr wrap="square">
            <a:spAutoFit/>
          </a:bodyPr>
          <a:lstStyle/>
          <a:p>
            <a:pPr algn="ctr" rtl="1">
              <a:lnSpc>
                <a:spcPct val="250000"/>
              </a:lnSpc>
              <a:buClr>
                <a:srgbClr val="FB3556"/>
              </a:buClr>
            </a:pPr>
            <a:r>
              <a:rPr lang="fa-IR" sz="1600" dirty="0">
                <a:latin typeface="Vazir" panose="020B0603030804020204" pitchFamily="34" charset="-78"/>
                <a:cs typeface="Vazir" panose="020B0603030804020204" pitchFamily="34" charset="-78"/>
              </a:rPr>
              <a:t>وسواس افکار مزاحم:</a:t>
            </a:r>
          </a:p>
          <a:p>
            <a:pPr algn="ctr" rtl="1">
              <a:lnSpc>
                <a:spcPct val="250000"/>
              </a:lnSpc>
              <a:buClr>
                <a:srgbClr val="FB3556"/>
              </a:buClr>
            </a:pPr>
            <a:r>
              <a:rPr lang="fa-IR" sz="1600" dirty="0">
                <a:latin typeface="Vazir" panose="020B0603030804020204" pitchFamily="34" charset="-78"/>
                <a:cs typeface="Vazir" panose="020B0603030804020204" pitchFamily="34" charset="-78"/>
              </a:rPr>
              <a:t>در این دسته افراد دچار تکرر افکاری می شوند که در ذات خشن و یا جنسی بوده و با وجود این که ممکن است هیچ سابقه ای از خشونت و یا دیگر آزاری نداشته باشند اما نسبت به افکار خود احساس شرم می کنند. این افراد حتی از شدت خجالت همواره نگران این هستند که مبادا این افکار باعث شده است که آدم بدی شوند. این رفتار را ممکن است درباره ی موضوعات کفر آمیز مذهبی هم داشته باشند چون آنها از کافر شدن بخاطر تکرار این افکار می ترسند.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355453" y="1448037"/>
            <a:ext cx="6283102"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Tree>
    <p:extLst>
      <p:ext uri="{BB962C8B-B14F-4D97-AF65-F5344CB8AC3E}">
        <p14:creationId xmlns:p14="http://schemas.microsoft.com/office/powerpoint/2010/main" val="2274999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83614" y="1876867"/>
            <a:ext cx="6134473" cy="353943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وسواس نظم و تقارن:</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این نوع وسواس بسیار شایع است و فرد زمان زیادی صرف می کند تا ظاهرش را چک کند. او می خواهد بداند که بدنش تقارن و زیبایی دارد. یا این که دوست دارد همیشه همه چیز سر جای خودش باشد و تقارن وسایل در منزلش حفظ شود. در بعضی موارد هم دیده شده که افرادی که وسواس تقارن و نظم دارند تصور می کنند که اگر اقدام به مرتب کردن و نظم دادن به وسایل به روش خودشان نکنند ممکن است اتفاق بدی بیفتد.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1015369" y="0"/>
            <a:ext cx="10602718" cy="172091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538796" y="1310327"/>
            <a:ext cx="4321670" cy="2744418"/>
          </a:xfrm>
          <a:prstGeom prst="rect">
            <a:avLst/>
          </a:prstGeom>
        </p:spPr>
      </p:pic>
      <p:sp>
        <p:nvSpPr>
          <p:cNvPr id="7" name="Rectangle 6"/>
          <p:cNvSpPr/>
          <p:nvPr/>
        </p:nvSpPr>
        <p:spPr>
          <a:xfrm>
            <a:off x="-19825" y="0"/>
            <a:ext cx="1251752" cy="638858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2437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0718" y="4121386"/>
            <a:ext cx="9778909" cy="1077218"/>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وسواس آلودگی محیط: مثلا در وسواس آلودگی موجی که زیر دسته این گروه است فرد احساس می کند که حتما برای مطالعه و … نیاز به سکوت مطلق دارد و نسبت به کوچک ترین صدا ها عکس العمل نشان می دهد.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10253710" y="1"/>
            <a:ext cx="1189608" cy="6857999"/>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9312988" y="4991268"/>
            <a:ext cx="309768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2000"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pic>
        <p:nvPicPr>
          <p:cNvPr id="7" name="Picture 6"/>
          <p:cNvPicPr>
            <a:picLocks noChangeAspect="1"/>
          </p:cNvPicPr>
          <p:nvPr/>
        </p:nvPicPr>
        <p:blipFill>
          <a:blip r:embed="rId2"/>
          <a:stretch>
            <a:fillRect/>
          </a:stretch>
        </p:blipFill>
        <p:spPr>
          <a:xfrm>
            <a:off x="6498453" y="497010"/>
            <a:ext cx="4707463" cy="3007133"/>
          </a:xfrm>
          <a:prstGeom prst="rect">
            <a:avLst/>
          </a:prstGeom>
        </p:spPr>
      </p:pic>
      <p:pic>
        <p:nvPicPr>
          <p:cNvPr id="2" name="Picture 1">
            <a:extLst>
              <a:ext uri="{FF2B5EF4-FFF2-40B4-BE49-F238E27FC236}">
                <a16:creationId xmlns:a16="http://schemas.microsoft.com/office/drawing/2014/main" id="{81EC99EC-9E21-D897-535A-47AB1B1476C9}"/>
              </a:ext>
            </a:extLst>
          </p:cNvPr>
          <p:cNvPicPr>
            <a:picLocks noChangeAspect="1"/>
          </p:cNvPicPr>
          <p:nvPr/>
        </p:nvPicPr>
        <p:blipFill>
          <a:blip r:embed="rId3"/>
          <a:stretch>
            <a:fillRect/>
          </a:stretch>
        </p:blipFill>
        <p:spPr>
          <a:xfrm>
            <a:off x="1122043" y="654558"/>
            <a:ext cx="4161663" cy="2774442"/>
          </a:xfrm>
          <a:prstGeom prst="rect">
            <a:avLst/>
          </a:prstGeom>
        </p:spPr>
      </p:pic>
    </p:spTree>
    <p:extLst>
      <p:ext uri="{BB962C8B-B14F-4D97-AF65-F5344CB8AC3E}">
        <p14:creationId xmlns:p14="http://schemas.microsoft.com/office/powerpoint/2010/main" val="2144211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3103" y="441268"/>
            <a:ext cx="5679933" cy="523220"/>
          </a:xfrm>
          <a:prstGeom prst="rect">
            <a:avLst/>
          </a:prstGeom>
        </p:spPr>
        <p:txBody>
          <a:bodyPr wrap="square">
            <a:spAutoFit/>
          </a:bodyPr>
          <a:lstStyle/>
          <a:p>
            <a:pPr algn="r" rtl="1"/>
            <a:r>
              <a:rPr lang="fa-IR" sz="2800" b="1" dirty="0">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2800" b="1" dirty="0">
                <a:latin typeface="Shabnam" panose="020B0603030804020204" pitchFamily="34" charset="-78"/>
                <a:ea typeface="Segoe UI Symbol" panose="020B0502040204020203" pitchFamily="34" charset="0"/>
                <a:cs typeface="Shabnam" panose="020B0603030804020204" pitchFamily="34" charset="-78"/>
              </a:rPr>
              <a:t>OCD</a:t>
            </a:r>
            <a:r>
              <a:rPr lang="fa-IR" sz="2800" b="1" dirty="0">
                <a:latin typeface="Shabnam" panose="020B0603030804020204" pitchFamily="34" charset="-78"/>
                <a:ea typeface="Segoe UI Symbol" panose="020B0502040204020203" pitchFamily="34" charset="0"/>
                <a:cs typeface="Shabnam" panose="020B0603030804020204" pitchFamily="34" charset="-78"/>
              </a:rPr>
              <a:t>)</a:t>
            </a:r>
            <a:endParaRPr lang="en-US" sz="2800" b="1" dirty="0">
              <a:latin typeface="Shabnam" panose="020B0603030804020204" pitchFamily="34" charset="-78"/>
              <a:ea typeface="Segoe UI Symbol" panose="020B0502040204020203" pitchFamily="34" charset="0"/>
              <a:cs typeface="Shabnam" panose="020B0603030804020204" pitchFamily="34" charset="-78"/>
            </a:endParaRPr>
          </a:p>
        </p:txBody>
      </p:sp>
      <p:sp>
        <p:nvSpPr>
          <p:cNvPr id="5" name="Rectangle 4"/>
          <p:cNvSpPr/>
          <p:nvPr/>
        </p:nvSpPr>
        <p:spPr>
          <a:xfrm>
            <a:off x="514904" y="1310260"/>
            <a:ext cx="5838132" cy="4401205"/>
          </a:xfrm>
          <a:prstGeom prst="rect">
            <a:avLst/>
          </a:prstGeom>
        </p:spPr>
        <p:txBody>
          <a:bodyPr wrap="square">
            <a:spAutoFit/>
          </a:bodyPr>
          <a:lstStyle/>
          <a:p>
            <a:pPr algn="justLow" rtl="1">
              <a:lnSpc>
                <a:spcPct val="300000"/>
              </a:lnSpc>
              <a:buClr>
                <a:srgbClr val="FB3556"/>
              </a:buClr>
            </a:pPr>
            <a:r>
              <a:rPr lang="fa-IR" sz="1600" dirty="0">
                <a:latin typeface="Vazir" panose="020B0603030804020204" pitchFamily="34" charset="-78"/>
                <a:cs typeface="Vazir" panose="020B0603030804020204" pitchFamily="34" charset="-78"/>
              </a:rPr>
              <a:t>وسواس ترس از از دست دادن: شاید تا به حال تجربه کرده باشید که به خاطر چنین ترسی درباره بعضی افراد، از بحث کردن با آنها خود داری کنید. یا بترسید که بعضی وسایل خود را گم کنید و در نتیجه همیشه آنها رادر دستان خود محکم بگیرید. در حالی که اگر منطقی با موضوع برخورد کنید متوجه می شوید که هیچ چیزی قرار نیست که تا ابد باقی بماند و ارزش این همه فشار روانی و خود خوری را ندارد.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6951216" y="-13125"/>
            <a:ext cx="5240784" cy="685800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7262971" y="232968"/>
            <a:ext cx="4486656" cy="2804160"/>
          </a:xfrm>
          <a:prstGeom prst="rect">
            <a:avLst/>
          </a:prstGeom>
        </p:spPr>
      </p:pic>
      <p:pic>
        <p:nvPicPr>
          <p:cNvPr id="6" name="Picture 5"/>
          <p:cNvPicPr>
            <a:picLocks noChangeAspect="1"/>
          </p:cNvPicPr>
          <p:nvPr/>
        </p:nvPicPr>
        <p:blipFill>
          <a:blip r:embed="rId3"/>
          <a:stretch>
            <a:fillRect/>
          </a:stretch>
        </p:blipFill>
        <p:spPr>
          <a:xfrm>
            <a:off x="7226003" y="3731467"/>
            <a:ext cx="4523624" cy="2591025"/>
          </a:xfrm>
          <a:prstGeom prst="rect">
            <a:avLst/>
          </a:prstGeom>
        </p:spPr>
      </p:pic>
    </p:spTree>
    <p:extLst>
      <p:ext uri="{BB962C8B-B14F-4D97-AF65-F5344CB8AC3E}">
        <p14:creationId xmlns:p14="http://schemas.microsoft.com/office/powerpoint/2010/main" val="1960353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51728" y="3878518"/>
            <a:ext cx="9578000" cy="2062103"/>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وسواس جنسی: فرد سعی می کند با بستن ذهن خود درباره ی مسائل جنسی به این مسائل فکر نکند در حالی که با اعمال این محدودیت بیشتر برای فکر به آنها تشویق می شود. یا به طور مثال فرد خصوصا هنگامی که از منزل خارج می شود، احساس می کند که هر کسی که به او نگاه می کند، قصد تعرض به او را دارد. یا ممکن است این وسواس را نسبت به فرزند خود داشته باشد و هر نگاهی به فرزندش را منظور دار تصور کند.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1536822" y="320034"/>
            <a:ext cx="4161663" cy="2774442"/>
          </a:xfrm>
          <a:prstGeom prst="rect">
            <a:avLst/>
          </a:prstGeom>
        </p:spPr>
      </p:pic>
      <p:sp>
        <p:nvSpPr>
          <p:cNvPr id="3" name="Rectangle 2"/>
          <p:cNvSpPr/>
          <p:nvPr/>
        </p:nvSpPr>
        <p:spPr>
          <a:xfrm>
            <a:off x="0" y="1"/>
            <a:ext cx="994299" cy="3854692"/>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222182" y="3288145"/>
            <a:ext cx="969818" cy="3569855"/>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1271615" y="1592535"/>
            <a:ext cx="3537528"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2000"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pic>
        <p:nvPicPr>
          <p:cNvPr id="7" name="Picture 6"/>
          <p:cNvPicPr>
            <a:picLocks noChangeAspect="1"/>
          </p:cNvPicPr>
          <p:nvPr/>
        </p:nvPicPr>
        <p:blipFill>
          <a:blip r:embed="rId3"/>
          <a:stretch>
            <a:fillRect/>
          </a:stretch>
        </p:blipFill>
        <p:spPr>
          <a:xfrm>
            <a:off x="6241008" y="309110"/>
            <a:ext cx="4901841" cy="2774442"/>
          </a:xfrm>
          <a:prstGeom prst="rect">
            <a:avLst/>
          </a:prstGeom>
        </p:spPr>
      </p:pic>
    </p:spTree>
    <p:extLst>
      <p:ext uri="{BB962C8B-B14F-4D97-AF65-F5344CB8AC3E}">
        <p14:creationId xmlns:p14="http://schemas.microsoft.com/office/powerpoint/2010/main" val="3045496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0315" y="1486614"/>
            <a:ext cx="8211844" cy="1077218"/>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در حال حاضر، علت اصلی اختلال وسواس او سی دی مشخص نیست و دانشمندان تنها یک سری عوامل را در بروز آن موثر می‌دانند که عبارت‌اند از:</a:t>
            </a:r>
          </a:p>
        </p:txBody>
      </p:sp>
      <p:sp>
        <p:nvSpPr>
          <p:cNvPr id="3" name="Rectangle 2"/>
          <p:cNvSpPr/>
          <p:nvPr/>
        </p:nvSpPr>
        <p:spPr>
          <a:xfrm>
            <a:off x="373914" y="2789362"/>
            <a:ext cx="7161261" cy="2554545"/>
          </a:xfrm>
          <a:prstGeom prst="rect">
            <a:avLst/>
          </a:prstGeom>
        </p:spPr>
        <p:txBody>
          <a:bodyPr wrap="square">
            <a:spAutoFit/>
          </a:bodyPr>
          <a:lstStyle/>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ژنتیک</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تغییرات مغزی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تجربه رویداد استرس‌زا و تروما مخصوصا در کودکی </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باورهای غلط و تفکر نادرست در مورد مسئولیت‌پذیری، خطر و آسیب</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سندرم پانداس</a:t>
            </a:r>
            <a:endParaRPr lang="en-US" sz="1600" dirty="0">
              <a:latin typeface="Vazir" panose="020B0603030804020204" pitchFamily="34" charset="-78"/>
              <a:cs typeface="Vazir" panose="020B0603030804020204" pitchFamily="34" charset="-78"/>
            </a:endParaRPr>
          </a:p>
        </p:txBody>
      </p:sp>
      <p:sp>
        <p:nvSpPr>
          <p:cNvPr id="8" name="Rectangle 7"/>
          <p:cNvSpPr/>
          <p:nvPr/>
        </p:nvSpPr>
        <p:spPr>
          <a:xfrm>
            <a:off x="9194467" y="0"/>
            <a:ext cx="3008493" cy="685800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7914117" y="2600597"/>
            <a:ext cx="4111752" cy="2743310"/>
          </a:xfrm>
          <a:prstGeom prst="rect">
            <a:avLst/>
          </a:prstGeom>
          <a:ln w="57150">
            <a:solidFill>
              <a:schemeClr val="bg1"/>
            </a:solidFill>
          </a:ln>
        </p:spPr>
      </p:pic>
      <p:sp>
        <p:nvSpPr>
          <p:cNvPr id="4" name="Rectangle 3"/>
          <p:cNvSpPr/>
          <p:nvPr/>
        </p:nvSpPr>
        <p:spPr>
          <a:xfrm>
            <a:off x="9456777" y="643444"/>
            <a:ext cx="2483872" cy="1200329"/>
          </a:xfrm>
          <a:prstGeom prst="rect">
            <a:avLst/>
          </a:prstGeom>
        </p:spPr>
        <p:txBody>
          <a:bodyPr wrap="square">
            <a:spAutoFit/>
          </a:bodyPr>
          <a:lstStyle/>
          <a:p>
            <a:pPr algn="ctr" rtl="1"/>
            <a:r>
              <a:rPr lang="fa-IR"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علت اختلال </a:t>
            </a:r>
            <a:r>
              <a:rPr lang="en-US"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p>
        </p:txBody>
      </p:sp>
    </p:spTree>
    <p:extLst>
      <p:ext uri="{BB962C8B-B14F-4D97-AF65-F5344CB8AC3E}">
        <p14:creationId xmlns:p14="http://schemas.microsoft.com/office/powerpoint/2010/main" val="3733151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7143" y="1"/>
            <a:ext cx="10664858" cy="1055802"/>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131883" y="139428"/>
            <a:ext cx="5990987" cy="584775"/>
          </a:xfrm>
          <a:prstGeom prst="rect">
            <a:avLst/>
          </a:prstGeom>
        </p:spPr>
        <p:txBody>
          <a:bodyPr wrap="square">
            <a:spAutoFit/>
          </a:bodyPr>
          <a:lstStyle/>
          <a:p>
            <a:pPr algn="ctr" rtl="1"/>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اختلال وسواس فکری در کودکان</a:t>
            </a:r>
          </a:p>
        </p:txBody>
      </p:sp>
      <p:pic>
        <p:nvPicPr>
          <p:cNvPr id="6" name="Picture 5"/>
          <p:cNvPicPr>
            <a:picLocks noChangeAspect="1"/>
          </p:cNvPicPr>
          <p:nvPr/>
        </p:nvPicPr>
        <p:blipFill>
          <a:blip r:embed="rId2"/>
          <a:stretch>
            <a:fillRect/>
          </a:stretch>
        </p:blipFill>
        <p:spPr>
          <a:xfrm>
            <a:off x="616527" y="3047596"/>
            <a:ext cx="6243045" cy="3513035"/>
          </a:xfrm>
          <a:prstGeom prst="rect">
            <a:avLst/>
          </a:prstGeom>
        </p:spPr>
      </p:pic>
      <p:sp>
        <p:nvSpPr>
          <p:cNvPr id="7" name="Rectangle 6">
            <a:extLst>
              <a:ext uri="{FF2B5EF4-FFF2-40B4-BE49-F238E27FC236}">
                <a16:creationId xmlns:a16="http://schemas.microsoft.com/office/drawing/2014/main" id="{2AA448AD-9EA0-1882-62A0-264825537038}"/>
              </a:ext>
            </a:extLst>
          </p:cNvPr>
          <p:cNvSpPr/>
          <p:nvPr/>
        </p:nvSpPr>
        <p:spPr>
          <a:xfrm>
            <a:off x="7390615" y="1195231"/>
            <a:ext cx="4550414" cy="5016758"/>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معمولا علائم اختلال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در دوره بلوغ ظاهر می‌شوند، اما برخی تحقیقات نشان داده‌اند وسواس فکری عملی ممکن است بین سن هشت تا ۱۲ سالگی بروز پیدا کند. در اغلب موارد کودکان، ویژگی‌های مرتبط با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را همانند بزرگسالان تجربه می‌کنند. شروع این اختلال در اواخر دوره کودکی و اوایل دوره نوجوانی با نوسانات خلقی و تغییرات زیادی همراه است. معمولا اختلال وسواس او سی دی در اوایل دوره بلوغ، عملکرد تحصیلی، اجتماعی و خانوادگی نوجوانان را به شدت تحت تاثیر قرار می‌دهد.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3F2CC055-7B9C-33F6-7333-57FE424FFC50}"/>
              </a:ext>
            </a:extLst>
          </p:cNvPr>
          <p:cNvPicPr>
            <a:picLocks noChangeAspect="1"/>
          </p:cNvPicPr>
          <p:nvPr/>
        </p:nvPicPr>
        <p:blipFill>
          <a:blip r:embed="rId3"/>
          <a:stretch>
            <a:fillRect/>
          </a:stretch>
        </p:blipFill>
        <p:spPr>
          <a:xfrm>
            <a:off x="363985" y="309110"/>
            <a:ext cx="5307330" cy="2560554"/>
          </a:xfrm>
          <a:prstGeom prst="rect">
            <a:avLst/>
          </a:prstGeom>
        </p:spPr>
      </p:pic>
    </p:spTree>
    <p:extLst>
      <p:ext uri="{BB962C8B-B14F-4D97-AF65-F5344CB8AC3E}">
        <p14:creationId xmlns:p14="http://schemas.microsoft.com/office/powerpoint/2010/main" val="2144409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3658" y="1337949"/>
            <a:ext cx="7207075" cy="156966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این بیماری از طریق مراجعه به روانپزشک و بررسی افکار و رفتار بیمار تشخیص داده می‌شود. متخصص سلامت روان برای تشخیص اختلال وسواس فکری عملی از روش‌های زیر کمک می‌گیرد:</a:t>
            </a:r>
          </a:p>
        </p:txBody>
      </p:sp>
      <p:sp>
        <p:nvSpPr>
          <p:cNvPr id="3" name="Rectangle 2"/>
          <p:cNvSpPr/>
          <p:nvPr/>
        </p:nvSpPr>
        <p:spPr>
          <a:xfrm>
            <a:off x="3459637" y="3510624"/>
            <a:ext cx="8732363" cy="3046988"/>
          </a:xfrm>
          <a:prstGeom prst="rect">
            <a:avLst/>
          </a:prstGeom>
        </p:spPr>
        <p:txBody>
          <a:bodyPr wrap="square">
            <a:spAutoFit/>
          </a:bodyPr>
          <a:lstStyle/>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گرفتن شرح حال از بیمار درباره علائم، تاریخچه بیماری و عوامل تحریک‌کننده آن</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استفاده از پرسشنامه وسواس فکری (</a:t>
            </a:r>
            <a:r>
              <a:rPr lang="en-US" sz="1600" dirty="0">
                <a:latin typeface="Vazir" panose="020B0603030804020204" pitchFamily="34" charset="-78"/>
                <a:cs typeface="Vazir" panose="020B0603030804020204" pitchFamily="34" charset="-78"/>
              </a:rPr>
              <a:t>Y-BOCS </a:t>
            </a:r>
            <a:r>
              <a:rPr lang="fa-IR" sz="1600" dirty="0">
                <a:latin typeface="Vazir" panose="020B0603030804020204" pitchFamily="34" charset="-78"/>
                <a:cs typeface="Vazir" panose="020B0603030804020204" pitchFamily="34" charset="-78"/>
              </a:rPr>
              <a:t> )یا مقیاس وسواس کودکان (</a:t>
            </a:r>
            <a:r>
              <a:rPr lang="en-US" sz="1600" dirty="0">
                <a:latin typeface="Vazir" panose="020B0603030804020204" pitchFamily="34" charset="-78"/>
                <a:cs typeface="Vazir" panose="020B0603030804020204" pitchFamily="34" charset="-78"/>
              </a:rPr>
              <a:t>CY-BOCS</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انجام آزمون هوش، شخصیت و کارکردهای شناختی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بررسی علل جسمانی اختلال از طریق آزمایش خون یا تصویربرداری مغز</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مشاهده مستقیم رفتار وسواسی توسط متخصص یا خانواده</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بررسی سایر اختلالات روانشناختی مرتبط با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مانند افسردگی، اضطراب یا اختلالات خوردن</a:t>
            </a:r>
          </a:p>
        </p:txBody>
      </p:sp>
      <p:sp>
        <p:nvSpPr>
          <p:cNvPr id="6" name="Rectangle 5"/>
          <p:cNvSpPr/>
          <p:nvPr/>
        </p:nvSpPr>
        <p:spPr>
          <a:xfrm>
            <a:off x="0" y="0"/>
            <a:ext cx="12192000" cy="905522"/>
          </a:xfrm>
          <a:prstGeom prst="rect">
            <a:avLst/>
          </a:prstGeom>
          <a:solidFill>
            <a:srgbClr val="FB3556"/>
          </a:solidFill>
          <a:ln>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512067" y="160373"/>
            <a:ext cx="5679933" cy="584775"/>
          </a:xfrm>
          <a:prstGeom prst="rect">
            <a:avLst/>
          </a:prstGeom>
        </p:spPr>
        <p:txBody>
          <a:bodyPr wrap="square">
            <a:spAutoFit/>
          </a:bodyPr>
          <a:lstStyle/>
          <a:p>
            <a:pPr algn="ctr" rtl="1"/>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روش تشخیص اختلال </a:t>
            </a:r>
            <a:r>
              <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p>
        </p:txBody>
      </p:sp>
      <p:pic>
        <p:nvPicPr>
          <p:cNvPr id="5" name="Picture 4"/>
          <p:cNvPicPr>
            <a:picLocks noChangeAspect="1"/>
          </p:cNvPicPr>
          <p:nvPr/>
        </p:nvPicPr>
        <p:blipFill>
          <a:blip r:embed="rId2"/>
          <a:stretch>
            <a:fillRect/>
          </a:stretch>
        </p:blipFill>
        <p:spPr>
          <a:xfrm>
            <a:off x="143691" y="332231"/>
            <a:ext cx="3315946" cy="2105747"/>
          </a:xfrm>
          <a:prstGeom prst="rect">
            <a:avLst/>
          </a:prstGeom>
        </p:spPr>
      </p:pic>
      <p:pic>
        <p:nvPicPr>
          <p:cNvPr id="7" name="Picture 6"/>
          <p:cNvPicPr>
            <a:picLocks noChangeAspect="1"/>
          </p:cNvPicPr>
          <p:nvPr/>
        </p:nvPicPr>
        <p:blipFill>
          <a:blip r:embed="rId3"/>
          <a:stretch>
            <a:fillRect/>
          </a:stretch>
        </p:blipFill>
        <p:spPr>
          <a:xfrm>
            <a:off x="189601" y="2907609"/>
            <a:ext cx="3224125" cy="3722952"/>
          </a:xfrm>
          <a:prstGeom prst="rect">
            <a:avLst/>
          </a:prstGeom>
        </p:spPr>
      </p:pic>
    </p:spTree>
    <p:extLst>
      <p:ext uri="{BB962C8B-B14F-4D97-AF65-F5344CB8AC3E}">
        <p14:creationId xmlns:p14="http://schemas.microsoft.com/office/powerpoint/2010/main" val="444161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4474346" cy="6777871"/>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717654" y="967664"/>
            <a:ext cx="4474346" cy="5579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883084" y="2884739"/>
            <a:ext cx="6975633" cy="3662541"/>
          </a:xfrm>
          <a:prstGeom prst="rect">
            <a:avLst/>
          </a:prstGeom>
        </p:spPr>
        <p:txBody>
          <a:bodyPr wrap="square">
            <a:spAutoFit/>
          </a:bodyPr>
          <a:lstStyle/>
          <a:p>
            <a:pPr algn="justLow" rtl="1">
              <a:lnSpc>
                <a:spcPct val="300000"/>
              </a:lnSpc>
              <a:buClr>
                <a:srgbClr val="FB3556"/>
              </a:buClr>
            </a:pPr>
            <a:r>
              <a:rPr lang="fa-IR" sz="1600" dirty="0">
                <a:latin typeface="Vazir" panose="020B0603030804020204" pitchFamily="34" charset="-78"/>
                <a:cs typeface="Vazir" panose="020B0603030804020204" pitchFamily="34" charset="-78"/>
              </a:rPr>
              <a:t>اغلب متخصصان معتقدند درمان این اختلال زمان‌بر است و به عوامل مختلفی از جمله شدت علائم، نوع درمان، نحوه پاسخ بدن به درمان، وجود اختلالات روانشناختی دیگر مانند افسردگی یا اضطراب و پایبندی بیمار به درمان بستگی دارد. به طور کلی، می‌توان گفت درمان بیماری </a:t>
            </a:r>
            <a:r>
              <a:rPr lang="en-US" sz="1600" dirty="0">
                <a:latin typeface="Vazir" panose="020B0603030804020204" pitchFamily="34" charset="-78"/>
                <a:cs typeface="Vazir" panose="020B0603030804020204" pitchFamily="34" charset="-78"/>
              </a:rPr>
              <a:t>ocd</a:t>
            </a:r>
            <a:r>
              <a:rPr lang="fa-IR" sz="1600" dirty="0">
                <a:latin typeface="Vazir" panose="020B0603030804020204" pitchFamily="34" charset="-78"/>
                <a:cs typeface="Vazir" panose="020B0603030804020204" pitchFamily="34" charset="-78"/>
              </a:rPr>
              <a:t> در اغلب افراد بین سه تا ۶ ماه طول می‌کشد و ممکن است در برخی اشخاص به بیشتر از ۱۲ ماه برسد.</a:t>
            </a:r>
          </a:p>
        </p:txBody>
      </p:sp>
      <p:sp>
        <p:nvSpPr>
          <p:cNvPr id="4" name="Rectangle 3"/>
          <p:cNvSpPr/>
          <p:nvPr/>
        </p:nvSpPr>
        <p:spPr>
          <a:xfrm rot="16200000">
            <a:off x="-1059851" y="1989561"/>
            <a:ext cx="6594048" cy="2746906"/>
          </a:xfrm>
          <a:prstGeom prst="rect">
            <a:avLst/>
          </a:prstGeom>
        </p:spPr>
        <p:txBody>
          <a:bodyPr wrap="square">
            <a:spAutoFit/>
          </a:bodyPr>
          <a:lstStyle/>
          <a:p>
            <a:pPr algn="ctr" rtl="1">
              <a:lnSpc>
                <a:spcPct val="150000"/>
              </a:lnSpc>
            </a:pPr>
            <a:r>
              <a:rPr lang="fa-IR" sz="60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درمان وسواس فکری چقدر طول میکشد؟</a:t>
            </a:r>
          </a:p>
        </p:txBody>
      </p:sp>
      <p:pic>
        <p:nvPicPr>
          <p:cNvPr id="7" name="Picture 6">
            <a:extLst>
              <a:ext uri="{FF2B5EF4-FFF2-40B4-BE49-F238E27FC236}">
                <a16:creationId xmlns:a16="http://schemas.microsoft.com/office/drawing/2014/main" id="{76AD9C2B-2D60-295C-2C6C-7CA6AB2F0542}"/>
              </a:ext>
            </a:extLst>
          </p:cNvPr>
          <p:cNvPicPr>
            <a:picLocks noChangeAspect="1"/>
          </p:cNvPicPr>
          <p:nvPr/>
        </p:nvPicPr>
        <p:blipFill>
          <a:blip r:embed="rId2"/>
          <a:stretch>
            <a:fillRect/>
          </a:stretch>
        </p:blipFill>
        <p:spPr>
          <a:xfrm>
            <a:off x="4019365" y="324185"/>
            <a:ext cx="5307330" cy="2560554"/>
          </a:xfrm>
          <a:prstGeom prst="rect">
            <a:avLst/>
          </a:prstGeom>
          <a:ln w="76200">
            <a:solidFill>
              <a:schemeClr val="bg1"/>
            </a:solidFill>
          </a:ln>
        </p:spPr>
      </p:pic>
    </p:spTree>
    <p:extLst>
      <p:ext uri="{BB962C8B-B14F-4D97-AF65-F5344CB8AC3E}">
        <p14:creationId xmlns:p14="http://schemas.microsoft.com/office/powerpoint/2010/main" val="2948258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95521" y="1580289"/>
            <a:ext cx="6708146" cy="4524315"/>
          </a:xfrm>
          <a:prstGeom prst="rect">
            <a:avLst/>
          </a:prstGeom>
        </p:spPr>
        <p:txBody>
          <a:bodyPr wrap="square">
            <a:spAutoFit/>
          </a:bodyPr>
          <a:lstStyle/>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استرس و اضطراب شدید</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افسردگی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اختلال در عملکرد روزانه</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مشکل در روابط فردی و اجتماعی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تنش و اختلاف خانوادگی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اجتناب از قرار گرفتن در موقعیت‌های اجتماعی و خانه‌نشینی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آسیب جسمی مانند عفونت‌</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مشکل خواب</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تمایل افراد به مصرف الکل یا مواد مخدر</a:t>
            </a:r>
          </a:p>
        </p:txBody>
      </p:sp>
      <p:sp>
        <p:nvSpPr>
          <p:cNvPr id="2" name="Rectangle 1"/>
          <p:cNvSpPr/>
          <p:nvPr/>
        </p:nvSpPr>
        <p:spPr>
          <a:xfrm>
            <a:off x="233830" y="899246"/>
            <a:ext cx="11769837" cy="52322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اگر وسواس فکری درمان نشود، ممکن است عوارض و پیامدهای مختلفی برای فرد ایجاد کند که عبارت‌اند از:</a:t>
            </a:r>
          </a:p>
        </p:txBody>
      </p:sp>
      <p:pic>
        <p:nvPicPr>
          <p:cNvPr id="5" name="Picture 4"/>
          <p:cNvPicPr>
            <a:picLocks noChangeAspect="1"/>
          </p:cNvPicPr>
          <p:nvPr/>
        </p:nvPicPr>
        <p:blipFill>
          <a:blip r:embed="rId2"/>
          <a:stretch>
            <a:fillRect/>
          </a:stretch>
        </p:blipFill>
        <p:spPr>
          <a:xfrm>
            <a:off x="233830" y="2201424"/>
            <a:ext cx="5635995" cy="3757330"/>
          </a:xfrm>
          <a:prstGeom prst="rect">
            <a:avLst/>
          </a:prstGeom>
        </p:spPr>
      </p:pic>
      <p:sp>
        <p:nvSpPr>
          <p:cNvPr id="8" name="Rectangle 7"/>
          <p:cNvSpPr/>
          <p:nvPr/>
        </p:nvSpPr>
        <p:spPr>
          <a:xfrm>
            <a:off x="118882" y="2012484"/>
            <a:ext cx="3670693" cy="377879"/>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87881" y="5769815"/>
            <a:ext cx="5159148" cy="377879"/>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47029" y="107387"/>
            <a:ext cx="5278841" cy="584775"/>
          </a:xfrm>
          <a:prstGeom prst="rect">
            <a:avLst/>
          </a:prstGeom>
        </p:spPr>
        <p:txBody>
          <a:bodyPr wrap="square">
            <a:spAutoFit/>
          </a:bodyPr>
          <a:lstStyle/>
          <a:p>
            <a:pPr algn="ctr" rtl="1"/>
            <a:r>
              <a:rPr lang="fa-IR" sz="32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عوارض و خطرات وسواس فکری</a:t>
            </a:r>
          </a:p>
        </p:txBody>
      </p:sp>
    </p:spTree>
    <p:extLst>
      <p:ext uri="{BB962C8B-B14F-4D97-AF65-F5344CB8AC3E}">
        <p14:creationId xmlns:p14="http://schemas.microsoft.com/office/powerpoint/2010/main" val="4243540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69477" y="489734"/>
            <a:ext cx="4702144"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وسواس فکری عملی یا همان بیماری </a:t>
            </a:r>
            <a:r>
              <a:rPr lang="en-US" sz="1600" dirty="0">
                <a:latin typeface="Vazir" panose="020B0603030804020204" pitchFamily="34" charset="-78"/>
                <a:cs typeface="Vazir" panose="020B0603030804020204" pitchFamily="34" charset="-78"/>
              </a:rPr>
              <a:t>ocd</a:t>
            </a:r>
            <a:r>
              <a:rPr lang="fa-IR" sz="1600" dirty="0">
                <a:latin typeface="Vazir" panose="020B0603030804020204" pitchFamily="34" charset="-78"/>
                <a:cs typeface="Vazir" panose="020B0603030804020204" pitchFamily="34" charset="-78"/>
              </a:rPr>
              <a:t>یکی از انواع اختلالات روانی است که زندگی فرد را به شدت تحت تاثیر قرار می‌دهد. این اختلال افکار، تصاویر، تردیدها و نگرانی‌های غیر منطقی را به صورت مداوم در ذهن بیمار ایجاد می‌کند. اغلب افراد مبتلا به اختلال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به دلیل داشتن افکار وسواسی، اضطراب و استرس شدیدی را تجربه می‌کنند، به نحوی که زندگی روزمره آن‌ها مختل می‌شود. </a:t>
            </a:r>
            <a:endParaRPr lang="en-US" sz="1600" dirty="0">
              <a:latin typeface="Vazir" panose="020B0603030804020204" pitchFamily="34" charset="-78"/>
              <a:cs typeface="Vazir" panose="020B0603030804020204" pitchFamily="34" charset="-78"/>
            </a:endParaRPr>
          </a:p>
        </p:txBody>
      </p:sp>
      <p:sp>
        <p:nvSpPr>
          <p:cNvPr id="10" name="Rectangle 9"/>
          <p:cNvSpPr/>
          <p:nvPr/>
        </p:nvSpPr>
        <p:spPr>
          <a:xfrm>
            <a:off x="6551720" y="0"/>
            <a:ext cx="5640280" cy="2849732"/>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5640281" y="2178775"/>
            <a:ext cx="6111841" cy="4060720"/>
          </a:xfrm>
          <a:prstGeom prst="rect">
            <a:avLst/>
          </a:prstGeom>
        </p:spPr>
      </p:pic>
      <p:sp>
        <p:nvSpPr>
          <p:cNvPr id="4" name="Rectangle 3"/>
          <p:cNvSpPr/>
          <p:nvPr/>
        </p:nvSpPr>
        <p:spPr>
          <a:xfrm>
            <a:off x="7628242" y="445292"/>
            <a:ext cx="3487235"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بیماری </a:t>
            </a:r>
            <a:r>
              <a:rPr lang="en-US" sz="40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p>
        </p:txBody>
      </p:sp>
    </p:spTree>
    <p:extLst>
      <p:ext uri="{BB962C8B-B14F-4D97-AF65-F5344CB8AC3E}">
        <p14:creationId xmlns:p14="http://schemas.microsoft.com/office/powerpoint/2010/main" val="99527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9284" y="2809312"/>
            <a:ext cx="11124739" cy="2554545"/>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تغذیه می‌تواند نقش مهمی در مدیریت علائم اختلال وسواس فکری-عملی ( </a:t>
            </a:r>
            <a:r>
              <a:rPr lang="en-US" sz="1600" dirty="0">
                <a:latin typeface="Vazir" panose="020B0603030804020204" pitchFamily="34" charset="-78"/>
                <a:cs typeface="Vazir" panose="020B0603030804020204" pitchFamily="34" charset="-78"/>
              </a:rPr>
              <a:t>OCD</a:t>
            </a:r>
            <a:r>
              <a:rPr lang="fa-IR" sz="1600" dirty="0">
                <a:latin typeface="Vazir" panose="020B0603030804020204" pitchFamily="34" charset="-78"/>
                <a:cs typeface="Vazir" panose="020B0603030804020204" pitchFamily="34" charset="-78"/>
              </a:rPr>
              <a:t> ) داشته باشد، با این حال نباید جایگزین درمان‌های تخصصی شود. برخی از مواد غذایی که به بهبود وضعیت کلی افراد مبتلا به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کمک می‌کنند، شامل موارد زیر هستند:</a:t>
            </a:r>
          </a:p>
          <a:p>
            <a:pPr marL="285750" indent="-28575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مواد غذایی حاوی ویتامین </a:t>
            </a:r>
            <a:r>
              <a:rPr lang="en-US" sz="1600" dirty="0">
                <a:latin typeface="Vazir" panose="020B0603030804020204" pitchFamily="34" charset="-78"/>
                <a:cs typeface="Vazir" panose="020B0603030804020204" pitchFamily="34" charset="-78"/>
              </a:rPr>
              <a:t>D </a:t>
            </a:r>
            <a:r>
              <a:rPr lang="fa-IR" sz="1600" dirty="0">
                <a:latin typeface="Vazir" panose="020B0603030804020204" pitchFamily="34" charset="-78"/>
                <a:cs typeface="Vazir" panose="020B0603030804020204" pitchFamily="34" charset="-78"/>
              </a:rPr>
              <a:t>مانند تخم مرغ، جگر گاو، پنیر، قارچ، شیر، جو دوسر، ماهی سالمون و قزل‌آلا</a:t>
            </a:r>
          </a:p>
          <a:p>
            <a:pPr marL="285750" indent="-28575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مواد غذایی حاوی ویتامین </a:t>
            </a:r>
            <a:r>
              <a:rPr lang="en-US" sz="1600" dirty="0">
                <a:latin typeface="Vazir" panose="020B0603030804020204" pitchFamily="34" charset="-78"/>
                <a:cs typeface="Vazir" panose="020B0603030804020204" pitchFamily="34" charset="-78"/>
              </a:rPr>
              <a:t>B</a:t>
            </a:r>
            <a:r>
              <a:rPr lang="fa-IR" sz="1600" dirty="0">
                <a:latin typeface="Vazir" panose="020B0603030804020204" pitchFamily="34" charset="-78"/>
                <a:cs typeface="Vazir" panose="020B0603030804020204" pitchFamily="34" charset="-78"/>
              </a:rPr>
              <a:t>۱۲ مانند گوشت، تخم مرغ و لبنیات</a:t>
            </a:r>
          </a:p>
          <a:p>
            <a:pPr marL="285750" indent="-28575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مواد غذایی حاوی روی مانند حبوبات، آجیل، دانه تخم کتان، غلات، شکلات تلخ، میوه و سبزیجات تازه</a:t>
            </a:r>
          </a:p>
        </p:txBody>
      </p:sp>
      <p:sp>
        <p:nvSpPr>
          <p:cNvPr id="6" name="Rectangle 5"/>
          <p:cNvSpPr/>
          <p:nvPr/>
        </p:nvSpPr>
        <p:spPr>
          <a:xfrm>
            <a:off x="3171686" y="5271260"/>
            <a:ext cx="8757847" cy="1077218"/>
          </a:xfrm>
          <a:prstGeom prst="rect">
            <a:avLst/>
          </a:prstGeom>
        </p:spPr>
        <p:txBody>
          <a:bodyPr wrap="square">
            <a:spAutoFit/>
          </a:bodyPr>
          <a:lstStyle/>
          <a:p>
            <a:pPr marL="342900" indent="-34290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مواد غذایی حاوی آنتی‌اکسیدان مانند توت فرنگی، بلوبری، گردو، کلم قرمز و تمشک</a:t>
            </a:r>
          </a:p>
          <a:p>
            <a:pPr marL="342900" indent="-34290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اسیدهای چرب امگا۳ مانند ماهی‌های چرب، دانه چیا و دانه کتان</a:t>
            </a:r>
          </a:p>
        </p:txBody>
      </p:sp>
      <p:sp>
        <p:nvSpPr>
          <p:cNvPr id="2" name="Rectangle 1"/>
          <p:cNvSpPr/>
          <p:nvPr/>
        </p:nvSpPr>
        <p:spPr>
          <a:xfrm>
            <a:off x="262467" y="1641730"/>
            <a:ext cx="11769120" cy="4889710"/>
          </a:xfrm>
          <a:prstGeom prst="rect">
            <a:avLst/>
          </a:prstGeom>
          <a:noFill/>
          <a:ln w="76200">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351654" y="610943"/>
            <a:ext cx="5679933" cy="584775"/>
          </a:xfrm>
          <a:prstGeom prst="rect">
            <a:avLst/>
          </a:prstGeom>
        </p:spPr>
        <p:txBody>
          <a:bodyPr wrap="square">
            <a:spAutoFit/>
          </a:bodyPr>
          <a:lstStyle/>
          <a:p>
            <a:pPr algn="r" rtl="1"/>
            <a:r>
              <a:rPr lang="fa-IR" sz="32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برای وسواس فکری چه بخوریم؟</a:t>
            </a:r>
          </a:p>
        </p:txBody>
      </p:sp>
      <p:pic>
        <p:nvPicPr>
          <p:cNvPr id="5" name="Picture 4"/>
          <p:cNvPicPr>
            <a:picLocks noChangeAspect="1"/>
          </p:cNvPicPr>
          <p:nvPr/>
        </p:nvPicPr>
        <p:blipFill>
          <a:blip r:embed="rId2"/>
          <a:stretch>
            <a:fillRect/>
          </a:stretch>
        </p:blipFill>
        <p:spPr>
          <a:xfrm>
            <a:off x="441459" y="326560"/>
            <a:ext cx="4119984" cy="2348390"/>
          </a:xfrm>
          <a:prstGeom prst="rect">
            <a:avLst/>
          </a:prstGeom>
        </p:spPr>
      </p:pic>
    </p:spTree>
    <p:extLst>
      <p:ext uri="{BB962C8B-B14F-4D97-AF65-F5344CB8AC3E}">
        <p14:creationId xmlns:p14="http://schemas.microsoft.com/office/powerpoint/2010/main" val="2009437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69789" y="1228397"/>
            <a:ext cx="6310561" cy="4401205"/>
          </a:xfrm>
          <a:prstGeom prst="rect">
            <a:avLst/>
          </a:prstGeom>
        </p:spPr>
        <p:txBody>
          <a:bodyPr wrap="square">
            <a:spAutoFit/>
          </a:bodyPr>
          <a:lstStyle/>
          <a:p>
            <a:pPr algn="justLow" rtl="1">
              <a:lnSpc>
                <a:spcPct val="300000"/>
              </a:lnSpc>
              <a:buClr>
                <a:srgbClr val="FB3556"/>
              </a:buClr>
            </a:pPr>
            <a:r>
              <a:rPr lang="fa-IR" sz="1600" dirty="0">
                <a:latin typeface="Vazir" panose="020B0603030804020204" pitchFamily="34" charset="-78"/>
                <a:cs typeface="Vazir" panose="020B0603030804020204" pitchFamily="34" charset="-78"/>
              </a:rPr>
              <a:t>در فرهنگ عامه و اغلب در رسانه‌ها، وسواس به اشتباه به عنوان یک ویژگی مثبت و خصلت شخصیتی به تصویر کشیده می‌شود، اما واقعیت این است که این اختلال در زندگی کسانی که از آن رنج می‌برند، تأثیر مخربی دارد. تعداد بالایی از مبتلایان به وسواس، یعنی حدود 50 درصد از همه موارد، در دسته شدید قرار می‌گیرند؛ و کمتر از یک چهارم موارد در طیف خفیف طبقه‌بندی می‌شوند.</a:t>
            </a:r>
          </a:p>
        </p:txBody>
      </p:sp>
      <p:sp>
        <p:nvSpPr>
          <p:cNvPr id="5" name="Rectangle 4"/>
          <p:cNvSpPr/>
          <p:nvPr/>
        </p:nvSpPr>
        <p:spPr>
          <a:xfrm>
            <a:off x="1154097" y="0"/>
            <a:ext cx="1491448" cy="685800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rot="686032">
            <a:off x="315224" y="481044"/>
            <a:ext cx="4295966" cy="2627593"/>
          </a:xfrm>
          <a:prstGeom prst="rect">
            <a:avLst/>
          </a:prstGeom>
          <a:ln w="76200">
            <a:solidFill>
              <a:schemeClr val="bg1"/>
            </a:solidFill>
          </a:ln>
        </p:spPr>
      </p:pic>
      <p:sp>
        <p:nvSpPr>
          <p:cNvPr id="4" name="Rectangle 3"/>
          <p:cNvSpPr/>
          <p:nvPr/>
        </p:nvSpPr>
        <p:spPr>
          <a:xfrm>
            <a:off x="4755550" y="279752"/>
            <a:ext cx="7339040" cy="707886"/>
          </a:xfrm>
          <a:prstGeom prst="rect">
            <a:avLst/>
          </a:prstGeom>
        </p:spPr>
        <p:txBody>
          <a:bodyPr wrap="square">
            <a:spAutoFit/>
          </a:bodyPr>
          <a:lstStyle/>
          <a:p>
            <a:pPr algn="ctr" rtl="1"/>
            <a:r>
              <a:rPr lang="fa-IR" sz="40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40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OCD</a:t>
            </a:r>
            <a:r>
              <a:rPr lang="fa-IR" sz="40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 ) روی زندگی</a:t>
            </a:r>
          </a:p>
        </p:txBody>
      </p:sp>
      <p:cxnSp>
        <p:nvCxnSpPr>
          <p:cNvPr id="7" name="Straight Connector 6"/>
          <p:cNvCxnSpPr/>
          <p:nvPr/>
        </p:nvCxnSpPr>
        <p:spPr>
          <a:xfrm>
            <a:off x="11904955" y="1660127"/>
            <a:ext cx="0" cy="5206753"/>
          </a:xfrm>
          <a:prstGeom prst="line">
            <a:avLst/>
          </a:prstGeom>
          <a:ln w="76200">
            <a:solidFill>
              <a:srgbClr val="FB355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6E1491EF-1F91-6486-C8E3-F6FC1F0F6F24}"/>
              </a:ext>
            </a:extLst>
          </p:cNvPr>
          <p:cNvPicPr>
            <a:picLocks noChangeAspect="1"/>
          </p:cNvPicPr>
          <p:nvPr/>
        </p:nvPicPr>
        <p:blipFill>
          <a:blip r:embed="rId3"/>
          <a:stretch>
            <a:fillRect/>
          </a:stretch>
        </p:blipFill>
        <p:spPr>
          <a:xfrm rot="20867382">
            <a:off x="396267" y="4136087"/>
            <a:ext cx="4531288" cy="2186148"/>
          </a:xfrm>
          <a:prstGeom prst="rect">
            <a:avLst/>
          </a:prstGeom>
          <a:ln w="76200">
            <a:solidFill>
              <a:schemeClr val="bg1"/>
            </a:solidFill>
          </a:ln>
        </p:spPr>
      </p:pic>
    </p:spTree>
    <p:extLst>
      <p:ext uri="{BB962C8B-B14F-4D97-AF65-F5344CB8AC3E}">
        <p14:creationId xmlns:p14="http://schemas.microsoft.com/office/powerpoint/2010/main" val="1976667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5353" y="97673"/>
            <a:ext cx="11419718" cy="1846659"/>
          </a:xfrm>
          <a:prstGeom prst="rect">
            <a:avLst/>
          </a:prstGeom>
        </p:spPr>
        <p:txBody>
          <a:bodyPr wrap="square">
            <a:spAutoFit/>
          </a:bodyPr>
          <a:lstStyle/>
          <a:p>
            <a:pPr algn="justLow" rtl="1">
              <a:lnSpc>
                <a:spcPct val="250000"/>
              </a:lnSpc>
              <a:buClr>
                <a:srgbClr val="FB3556"/>
              </a:buClr>
            </a:pPr>
            <a:r>
              <a:rPr lang="fa-IR" sz="1600" dirty="0">
                <a:latin typeface="Vazir" panose="020B0603030804020204" pitchFamily="34" charset="-78"/>
                <a:cs typeface="Vazir" panose="020B0603030804020204" pitchFamily="34" charset="-78"/>
              </a:rPr>
              <a:t>در واقع، وسواس می‌تواند آنقدر ناتوان‌کننده باشد که سازمان بهداشت جهانی (</a:t>
            </a:r>
            <a:r>
              <a:rPr lang="en-US" sz="1600" dirty="0">
                <a:latin typeface="Vazir" panose="020B0603030804020204" pitchFamily="34" charset="-78"/>
                <a:cs typeface="Vazir" panose="020B0603030804020204" pitchFamily="34" charset="-78"/>
              </a:rPr>
              <a:t>WHO</a:t>
            </a:r>
            <a:r>
              <a:rPr lang="fa-IR" sz="1600" dirty="0">
                <a:latin typeface="Vazir" panose="020B0603030804020204" pitchFamily="34" charset="-78"/>
                <a:cs typeface="Vazir" panose="020B0603030804020204" pitchFamily="34" charset="-78"/>
              </a:rPr>
              <a:t> ) این اختلال را از نظر «از دست دادن درآمد» و «کیفیت زندگی پایین» در میان ده بیماری ناتوان‌کننده برتر قرار داده است. همین گزارش عنوان می‌کند که وسواس پنجمین علت اصلی بیماری در زنان 15 تا 44 ساله در کشورهای توسعه یافته است.</a:t>
            </a:r>
          </a:p>
        </p:txBody>
      </p:sp>
      <p:sp>
        <p:nvSpPr>
          <p:cNvPr id="8" name="Bent-Up Arrow 7"/>
          <p:cNvSpPr/>
          <p:nvPr/>
        </p:nvSpPr>
        <p:spPr>
          <a:xfrm>
            <a:off x="4383464" y="2573513"/>
            <a:ext cx="7441607" cy="2780912"/>
          </a:xfrm>
          <a:prstGeom prst="bentUpArrow">
            <a:avLst>
              <a:gd name="adj1" fmla="val 25000"/>
              <a:gd name="adj2" fmla="val 36186"/>
              <a:gd name="adj3" fmla="val 25000"/>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05825" y="2119286"/>
            <a:ext cx="4320000" cy="4275370"/>
          </a:xfrm>
          <a:prstGeom prst="ellipse">
            <a:avLst/>
          </a:prstGeom>
          <a:ln w="76200">
            <a:solidFill>
              <a:srgbClr val="FB3556"/>
            </a:solidFill>
          </a:ln>
        </p:spPr>
      </p:pic>
      <p:sp>
        <p:nvSpPr>
          <p:cNvPr id="4" name="Rectangle 3"/>
          <p:cNvSpPr/>
          <p:nvPr/>
        </p:nvSpPr>
        <p:spPr>
          <a:xfrm>
            <a:off x="4722828" y="4738714"/>
            <a:ext cx="6730739"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 ) روی زندگی</a:t>
            </a:r>
          </a:p>
        </p:txBody>
      </p:sp>
    </p:spTree>
    <p:extLst>
      <p:ext uri="{BB962C8B-B14F-4D97-AF65-F5344CB8AC3E}">
        <p14:creationId xmlns:p14="http://schemas.microsoft.com/office/powerpoint/2010/main" val="1264571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91241" y="1132297"/>
            <a:ext cx="5604267" cy="4924425"/>
          </a:xfrm>
          <a:prstGeom prst="rect">
            <a:avLst/>
          </a:prstGeom>
        </p:spPr>
        <p:txBody>
          <a:bodyPr wrap="square">
            <a:spAutoFit/>
          </a:bodyPr>
          <a:lstStyle/>
          <a:p>
            <a:pPr algn="justLow" rtl="1">
              <a:lnSpc>
                <a:spcPct val="250000"/>
              </a:lnSpc>
              <a:buClr>
                <a:srgbClr val="FB3556"/>
              </a:buClr>
            </a:pPr>
            <a:r>
              <a:rPr lang="fa-IR" sz="1600" dirty="0">
                <a:latin typeface="Vazir" panose="020B0603030804020204" pitchFamily="34" charset="-78"/>
                <a:cs typeface="Vazir" panose="020B0603030804020204" pitchFamily="34" charset="-78"/>
              </a:rPr>
              <a:t>تا زمانی که مردم اختلال وسواس فکری-عملی را فقط «کمی تمیزی/نظم/مراقبت» می‌دانند، نمی‌توانند عمق رنج بیماران را درک کنند. وسواس گاهی به قدری شدید است که در برخی یا تمام جنبه‌های زندگی فرد تأثیر منفی دارد. برای مثال، مانع از ادامه تحصیل، داشتن شغل خوب، پیشرفت شغلی، و روابط اجتماعی پایدار می‌شود. برخی از افراد ممکن است بیشتر روز خود را صرف انجام اجبارهای مختلف کنند و نتوانند از خانه خارج شوند یا فعالیت‌های عادی خود را مدیریت کنند.</a:t>
            </a:r>
          </a:p>
        </p:txBody>
      </p:sp>
      <p:pic>
        <p:nvPicPr>
          <p:cNvPr id="2" name="Picture 1"/>
          <p:cNvPicPr>
            <a:picLocks noChangeAspect="1"/>
          </p:cNvPicPr>
          <p:nvPr/>
        </p:nvPicPr>
        <p:blipFill>
          <a:blip r:embed="rId2"/>
          <a:stretch>
            <a:fillRect/>
          </a:stretch>
        </p:blipFill>
        <p:spPr>
          <a:xfrm>
            <a:off x="0" y="1852483"/>
            <a:ext cx="5255213" cy="3798769"/>
          </a:xfrm>
          <a:prstGeom prst="rect">
            <a:avLst/>
          </a:prstGeom>
          <a:ln w="76200">
            <a:solidFill>
              <a:schemeClr val="bg1"/>
            </a:solidFill>
          </a:ln>
        </p:spPr>
      </p:pic>
      <p:sp>
        <p:nvSpPr>
          <p:cNvPr id="5" name="Rectangle 4"/>
          <p:cNvSpPr/>
          <p:nvPr/>
        </p:nvSpPr>
        <p:spPr>
          <a:xfrm>
            <a:off x="356615" y="801278"/>
            <a:ext cx="11669253" cy="5901180"/>
          </a:xfrm>
          <a:prstGeom prst="rect">
            <a:avLst/>
          </a:prstGeom>
          <a:noFill/>
          <a:ln w="57150">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9875" y="393422"/>
            <a:ext cx="5255213" cy="813326"/>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44716" y="538475"/>
            <a:ext cx="5085529"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 ) روی عملکرد</a:t>
            </a:r>
          </a:p>
        </p:txBody>
      </p:sp>
    </p:spTree>
    <p:extLst>
      <p:ext uri="{BB962C8B-B14F-4D97-AF65-F5344CB8AC3E}">
        <p14:creationId xmlns:p14="http://schemas.microsoft.com/office/powerpoint/2010/main" val="34889153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4794" y="373945"/>
            <a:ext cx="4915866" cy="550920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برخی از وسواسی‌ها تشریفات و اجبارهای خود را در خفا انجام می‌دهند یا برای اجتناب از تعامل اجتماعی بهانه‌ای می‌آورند تا بتوانند اجبارها را کامل کنند. بنابراین، این اختلال روابط با خانواده و همسر را تحت تأثیر قرار می‌دهد و اختلافات زیادی را در خانواده ایجاد می‌کند. شدت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از فردی به فرد دیگر متفاوت است. برخی از افراد ممکن است بتوانند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خود را از خانواده خود پنهان کنند. با این حال، در بیشتر موارد، این اختلال تأثیر منفی عمده‌ای بر روابط اجتماعی دارد که منجر به اختلافات خانوادگی و زناشویی یا نارضایتی مکرر می‌شود. همچنین، بر تربیت نسل بعد تأثیر منفی دارد و موجب تداوم نسلی وسواس می‌شود</a:t>
            </a:r>
            <a:r>
              <a:rPr lang="en-US" sz="1600" dirty="0">
                <a:latin typeface="Vazir" panose="020B0603030804020204" pitchFamily="34" charset="-78"/>
                <a:cs typeface="Vazir" panose="020B0603030804020204" pitchFamily="34" charset="-78"/>
              </a:rPr>
              <a:t>.</a:t>
            </a:r>
            <a:endParaRPr lang="fa-IR" sz="1600" dirty="0">
              <a:latin typeface="Vazir" panose="020B0603030804020204" pitchFamily="34" charset="-78"/>
              <a:cs typeface="Vazir" panose="020B0603030804020204" pitchFamily="34" charset="-78"/>
            </a:endParaRPr>
          </a:p>
        </p:txBody>
      </p:sp>
      <p:cxnSp>
        <p:nvCxnSpPr>
          <p:cNvPr id="8" name="Straight Connector 7"/>
          <p:cNvCxnSpPr/>
          <p:nvPr/>
        </p:nvCxnSpPr>
        <p:spPr>
          <a:xfrm>
            <a:off x="6090091" y="118"/>
            <a:ext cx="95116" cy="6858000"/>
          </a:xfrm>
          <a:prstGeom prst="line">
            <a:avLst/>
          </a:prstGeom>
          <a:ln w="57150">
            <a:solidFill>
              <a:srgbClr val="FB3556"/>
            </a:solidFill>
          </a:ln>
        </p:spPr>
        <p:style>
          <a:lnRef idx="1">
            <a:schemeClr val="accent1"/>
          </a:lnRef>
          <a:fillRef idx="0">
            <a:schemeClr val="accent1"/>
          </a:fillRef>
          <a:effectRef idx="0">
            <a:schemeClr val="accent1"/>
          </a:effectRef>
          <a:fontRef idx="minor">
            <a:schemeClr val="tx1"/>
          </a:fontRef>
        </p:style>
      </p:cxnSp>
      <p:sp>
        <p:nvSpPr>
          <p:cNvPr id="14" name="Flowchart: Preparation 13"/>
          <p:cNvSpPr/>
          <p:nvPr/>
        </p:nvSpPr>
        <p:spPr>
          <a:xfrm>
            <a:off x="5590470" y="373945"/>
            <a:ext cx="999241" cy="754144"/>
          </a:xfrm>
          <a:prstGeom prst="flowChartPreparation">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lowchart: Preparation 14"/>
          <p:cNvSpPr/>
          <p:nvPr/>
        </p:nvSpPr>
        <p:spPr>
          <a:xfrm>
            <a:off x="5590470" y="1744305"/>
            <a:ext cx="999241" cy="754144"/>
          </a:xfrm>
          <a:prstGeom prst="flowChartPreparati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Preparation 15"/>
          <p:cNvSpPr/>
          <p:nvPr/>
        </p:nvSpPr>
        <p:spPr>
          <a:xfrm>
            <a:off x="5590470" y="3217715"/>
            <a:ext cx="999241" cy="754144"/>
          </a:xfrm>
          <a:prstGeom prst="flowChartPreparation">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Preparation 16"/>
          <p:cNvSpPr/>
          <p:nvPr/>
        </p:nvSpPr>
        <p:spPr>
          <a:xfrm>
            <a:off x="5590470" y="4691125"/>
            <a:ext cx="999241" cy="754144"/>
          </a:xfrm>
          <a:prstGeom prst="flowChartPreparati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Process 19"/>
          <p:cNvSpPr/>
          <p:nvPr/>
        </p:nvSpPr>
        <p:spPr>
          <a:xfrm>
            <a:off x="6719754" y="1215999"/>
            <a:ext cx="5383462" cy="4757576"/>
          </a:xfrm>
          <a:prstGeom prst="flowChartProcess">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20390" t="1394"/>
          <a:stretch/>
        </p:blipFill>
        <p:spPr>
          <a:xfrm>
            <a:off x="7233412" y="2573518"/>
            <a:ext cx="4379980" cy="3794868"/>
          </a:xfrm>
          <a:prstGeom prst="rect">
            <a:avLst/>
          </a:prstGeom>
          <a:ln w="76200">
            <a:solidFill>
              <a:schemeClr val="bg1"/>
            </a:solidFill>
          </a:ln>
        </p:spPr>
      </p:pic>
      <p:sp>
        <p:nvSpPr>
          <p:cNvPr id="4" name="Rectangle 3"/>
          <p:cNvSpPr/>
          <p:nvPr/>
        </p:nvSpPr>
        <p:spPr>
          <a:xfrm>
            <a:off x="6797101" y="1422083"/>
            <a:ext cx="522876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000" dirty="0">
                <a:solidFill>
                  <a:schemeClr val="bg1"/>
                </a:solidFill>
                <a:latin typeface="Shabnam" panose="020B0603030804020204" pitchFamily="34" charset="-78"/>
                <a:ea typeface="Segoe UI Symbol" panose="020B0502040204020203" pitchFamily="34" charset="0"/>
                <a:cs typeface="Shabnam" panose="020B0603030804020204" pitchFamily="34" charset="-78"/>
              </a:rPr>
              <a:t> ) روی روابط عاطفی و اجتماعی</a:t>
            </a:r>
          </a:p>
        </p:txBody>
      </p:sp>
    </p:spTree>
    <p:extLst>
      <p:ext uri="{BB962C8B-B14F-4D97-AF65-F5344CB8AC3E}">
        <p14:creationId xmlns:p14="http://schemas.microsoft.com/office/powerpoint/2010/main" val="1192268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Process 4"/>
          <p:cNvSpPr/>
          <p:nvPr/>
        </p:nvSpPr>
        <p:spPr>
          <a:xfrm>
            <a:off x="0" y="1"/>
            <a:ext cx="12192000" cy="1432874"/>
          </a:xfrm>
          <a:prstGeom prst="flowChartProcess">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884656" y="471045"/>
            <a:ext cx="6730738" cy="584775"/>
          </a:xfrm>
          <a:prstGeom prst="rect">
            <a:avLst/>
          </a:prstGeom>
        </p:spPr>
        <p:txBody>
          <a:bodyPr wrap="square">
            <a:spAutoFit/>
          </a:bodyPr>
          <a:lstStyle/>
          <a:p>
            <a:pPr algn="r" rtl="1"/>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 ) روی بدن</a:t>
            </a:r>
          </a:p>
        </p:txBody>
      </p:sp>
      <p:sp>
        <p:nvSpPr>
          <p:cNvPr id="3" name="Rectangle 2"/>
          <p:cNvSpPr/>
          <p:nvPr/>
        </p:nvSpPr>
        <p:spPr>
          <a:xfrm>
            <a:off x="5280895" y="1698237"/>
            <a:ext cx="6514865" cy="4401205"/>
          </a:xfrm>
          <a:prstGeom prst="rect">
            <a:avLst/>
          </a:prstGeom>
        </p:spPr>
        <p:txBody>
          <a:bodyPr wrap="square">
            <a:spAutoFit/>
          </a:bodyPr>
          <a:lstStyle/>
          <a:p>
            <a:pPr algn="justLow" rtl="1">
              <a:lnSpc>
                <a:spcPct val="300000"/>
              </a:lnSpc>
              <a:buClr>
                <a:srgbClr val="FB3556"/>
              </a:buClr>
            </a:pPr>
            <a:r>
              <a:rPr lang="fa-IR" sz="1600" dirty="0">
                <a:latin typeface="Vazir" panose="020B0603030804020204" pitchFamily="34" charset="-78"/>
                <a:cs typeface="Vazir" panose="020B0603030804020204" pitchFamily="34" charset="-78"/>
              </a:rPr>
              <a:t>آسیب‌های وسواس محدود به ابعاد زندگی نیست و شامل آسیب‌های جسمی به ویژه در افرادی که دچار وسواس تمیزی هستند نیز می‌شود. انجام مکرر اجبارهای شستشو باعث قرمزی پوست، اگزما، خونریزی دست، و آسیب‌های چشمی و ریوی می‌شود. از سوی دیگر، برخی از وسواسی‌ها برای دوری از اضطراب ناشی از پرهیز از انجام اجبار رو به مصرف مواد مخدر و الکل می‌آورند که اثرات منفی آن بر همه آشکار است.</a:t>
            </a:r>
          </a:p>
        </p:txBody>
      </p:sp>
      <p:sp>
        <p:nvSpPr>
          <p:cNvPr id="11" name="Rectangle 10">
            <a:extLst>
              <a:ext uri="{FF2B5EF4-FFF2-40B4-BE49-F238E27FC236}">
                <a16:creationId xmlns:a16="http://schemas.microsoft.com/office/drawing/2014/main" id="{C4CCD839-5605-471A-3C39-6AFCE5313B44}"/>
              </a:ext>
            </a:extLst>
          </p:cNvPr>
          <p:cNvSpPr/>
          <p:nvPr/>
        </p:nvSpPr>
        <p:spPr>
          <a:xfrm>
            <a:off x="0" y="2601798"/>
            <a:ext cx="3289955" cy="4256201"/>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84E47BB3-29F6-3F2C-1477-6C0737FCCFB0}"/>
              </a:ext>
            </a:extLst>
          </p:cNvPr>
          <p:cNvPicPr>
            <a:picLocks noChangeAspect="1"/>
          </p:cNvPicPr>
          <p:nvPr/>
        </p:nvPicPr>
        <p:blipFill>
          <a:blip r:embed="rId2"/>
          <a:stretch>
            <a:fillRect/>
          </a:stretch>
        </p:blipFill>
        <p:spPr>
          <a:xfrm>
            <a:off x="147687" y="655425"/>
            <a:ext cx="4160363" cy="2773575"/>
          </a:xfrm>
          <a:prstGeom prst="rect">
            <a:avLst/>
          </a:prstGeom>
          <a:ln w="76200">
            <a:solidFill>
              <a:schemeClr val="bg1"/>
            </a:solidFill>
          </a:ln>
        </p:spPr>
      </p:pic>
      <p:pic>
        <p:nvPicPr>
          <p:cNvPr id="15" name="Picture 14">
            <a:extLst>
              <a:ext uri="{FF2B5EF4-FFF2-40B4-BE49-F238E27FC236}">
                <a16:creationId xmlns:a16="http://schemas.microsoft.com/office/drawing/2014/main" id="{A7441E54-8A65-00BB-51A3-4EA332C0F2F5}"/>
              </a:ext>
            </a:extLst>
          </p:cNvPr>
          <p:cNvPicPr>
            <a:picLocks noChangeAspect="1"/>
          </p:cNvPicPr>
          <p:nvPr/>
        </p:nvPicPr>
        <p:blipFill>
          <a:blip r:embed="rId3"/>
          <a:stretch>
            <a:fillRect/>
          </a:stretch>
        </p:blipFill>
        <p:spPr>
          <a:xfrm>
            <a:off x="856100" y="3898839"/>
            <a:ext cx="3819043" cy="2541639"/>
          </a:xfrm>
          <a:prstGeom prst="rect">
            <a:avLst/>
          </a:prstGeom>
          <a:ln w="76200">
            <a:solidFill>
              <a:schemeClr val="bg1"/>
            </a:solidFill>
          </a:ln>
        </p:spPr>
      </p:pic>
    </p:spTree>
    <p:extLst>
      <p:ext uri="{BB962C8B-B14F-4D97-AF65-F5344CB8AC3E}">
        <p14:creationId xmlns:p14="http://schemas.microsoft.com/office/powerpoint/2010/main" val="3625610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7543" y="1224125"/>
            <a:ext cx="6217228" cy="5139869"/>
          </a:xfrm>
          <a:prstGeom prst="rect">
            <a:avLst/>
          </a:prstGeom>
        </p:spPr>
        <p:txBody>
          <a:bodyPr wrap="square">
            <a:spAutoFit/>
          </a:bodyPr>
          <a:lstStyle/>
          <a:p>
            <a:pPr algn="justLow" rtl="1">
              <a:lnSpc>
                <a:spcPct val="300000"/>
              </a:lnSpc>
              <a:buClr>
                <a:srgbClr val="FB3556"/>
              </a:buClr>
            </a:pPr>
            <a:r>
              <a:rPr lang="fa-IR" sz="1600" dirty="0">
                <a:latin typeface="Vazir" panose="020B0603030804020204" pitchFamily="34" charset="-78"/>
                <a:cs typeface="Vazir" panose="020B0603030804020204" pitchFamily="34" charset="-78"/>
              </a:rPr>
              <a:t>زندگی برای اطرافیان بیماران مبتلا به اختلال وسواس فکری-عملی هم ساده نیست. به ویژه بیمارانی که نسبت به وسواس خود بینش ندارند، مشکلات زیادی را برای خانواده به وجود می‌آورند که شامل اجبار اعضای خانواده به انجام رفتارهای وسواسی و اجبارها می‌شود. معمولاً وسواس بار مالی زیادی را بر خانواده متحمل می‌کند که ممکن است به دلیل صرف پول برای رفع احتیاجات جانبی وسواس (برای مثال خرید شوینده) یا ضرر اقتصادی به دلیل ناتوانی فرد وسواسی در اشتغال و کسب درآمد باشد.</a:t>
            </a:r>
          </a:p>
        </p:txBody>
      </p:sp>
      <p:pic>
        <p:nvPicPr>
          <p:cNvPr id="2" name="Picture 1"/>
          <p:cNvPicPr>
            <a:picLocks noChangeAspect="1"/>
          </p:cNvPicPr>
          <p:nvPr/>
        </p:nvPicPr>
        <p:blipFill rotWithShape="1">
          <a:blip r:embed="rId2"/>
          <a:srcRect l="13857" t="6289" r="11559" b="4860"/>
          <a:stretch/>
        </p:blipFill>
        <p:spPr>
          <a:xfrm>
            <a:off x="1312017" y="1545770"/>
            <a:ext cx="4005072" cy="2874928"/>
          </a:xfrm>
          <a:prstGeom prst="rect">
            <a:avLst/>
          </a:prstGeom>
        </p:spPr>
      </p:pic>
      <p:sp>
        <p:nvSpPr>
          <p:cNvPr id="8" name="L-Shape 7"/>
          <p:cNvSpPr/>
          <p:nvPr/>
        </p:nvSpPr>
        <p:spPr>
          <a:xfrm rot="5400000">
            <a:off x="697820" y="-697820"/>
            <a:ext cx="4420698" cy="5816338"/>
          </a:xfrm>
          <a:prstGeom prst="corner">
            <a:avLst>
              <a:gd name="adj1" fmla="val 24769"/>
              <a:gd name="adj2" fmla="val 20989"/>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0648" y="236950"/>
            <a:ext cx="5738191"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تـأثیر وسواس (</a:t>
            </a:r>
            <a:r>
              <a:rPr lang="en-US"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28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 ) روی خانواده </a:t>
            </a:r>
          </a:p>
        </p:txBody>
      </p:sp>
    </p:spTree>
    <p:extLst>
      <p:ext uri="{BB962C8B-B14F-4D97-AF65-F5344CB8AC3E}">
        <p14:creationId xmlns:p14="http://schemas.microsoft.com/office/powerpoint/2010/main" val="3923531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898974" y="3023773"/>
            <a:ext cx="5476975" cy="584775"/>
          </a:xfrm>
          <a:prstGeom prst="rect">
            <a:avLst/>
          </a:prstGeom>
        </p:spPr>
        <p:txBody>
          <a:bodyPr wrap="square">
            <a:spAutoFit/>
          </a:bodyPr>
          <a:lstStyle/>
          <a:p>
            <a:pPr algn="r" rtl="1"/>
            <a:r>
              <a:rPr lang="fa-IR" sz="3200" b="1" dirty="0">
                <a:solidFill>
                  <a:srgbClr val="FB3556"/>
                </a:solidFill>
                <a:latin typeface="Shabnam" panose="020B0603030804020204" pitchFamily="34" charset="-78"/>
                <a:ea typeface="Segoe UI Symbol" panose="020B0502040204020203" pitchFamily="34" charset="0"/>
                <a:cs typeface="Shabnam" panose="020B0603030804020204" pitchFamily="34" charset="-78"/>
              </a:rPr>
              <a:t>درمان وسواس فکری عملی</a:t>
            </a:r>
          </a:p>
        </p:txBody>
      </p:sp>
      <p:sp>
        <p:nvSpPr>
          <p:cNvPr id="3" name="Rectangle 2"/>
          <p:cNvSpPr/>
          <p:nvPr/>
        </p:nvSpPr>
        <p:spPr>
          <a:xfrm>
            <a:off x="1752904" y="760448"/>
            <a:ext cx="6346561" cy="2062103"/>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در حال حاضر، رو‌ش‌های مختلفی برای درمان اختلال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وجود دارند. روانپزشک معمولا بر اساس شدت علائم و تاثیر آن‌ها بر کیفیت زندگی فرد، بهترین روش درمان وسواس فکری را انتخاب می‌کند. این روش‌ها شامل موارد زیر هستند:</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72841" y="3436603"/>
            <a:ext cx="3653028" cy="2549814"/>
          </a:xfrm>
          <a:prstGeom prst="rect">
            <a:avLst/>
          </a:prstGeom>
        </p:spPr>
      </p:pic>
      <p:sp>
        <p:nvSpPr>
          <p:cNvPr id="6" name="Rectangle 5"/>
          <p:cNvSpPr/>
          <p:nvPr/>
        </p:nvSpPr>
        <p:spPr>
          <a:xfrm>
            <a:off x="1752904" y="3539057"/>
            <a:ext cx="6346560" cy="2062103"/>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۱- روان‌درمانی</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درمان شناختی رفتاری ( </a:t>
            </a:r>
            <a:r>
              <a:rPr lang="en-US" sz="1600" dirty="0">
                <a:latin typeface="Vazir" panose="020B0603030804020204" pitchFamily="34" charset="-78"/>
                <a:cs typeface="Vazir" panose="020B0603030804020204" pitchFamily="34" charset="-78"/>
              </a:rPr>
              <a:t>CBT</a:t>
            </a:r>
            <a:r>
              <a:rPr lang="fa-IR" sz="1600" dirty="0">
                <a:latin typeface="Vazir" panose="020B0603030804020204" pitchFamily="34" charset="-78"/>
                <a:cs typeface="Vazir" panose="020B0603030804020204" pitchFamily="34" charset="-78"/>
              </a:rPr>
              <a:t>) بهترین روش برای درمان قطعی وسواس فکری شدید است. در این روش، به بیمار کمک می‌کنند تا الگوهای رفتاری و فکری ناسالم خود را بشناسد و اصلاح کند.</a:t>
            </a:r>
          </a:p>
        </p:txBody>
      </p:sp>
      <p:sp>
        <p:nvSpPr>
          <p:cNvPr id="2" name="Rectangle 1"/>
          <p:cNvSpPr/>
          <p:nvPr/>
        </p:nvSpPr>
        <p:spPr>
          <a:xfrm>
            <a:off x="0" y="4656841"/>
            <a:ext cx="584777" cy="2201159"/>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96515" y="577673"/>
            <a:ext cx="999722" cy="5476974"/>
          </a:xfrm>
          <a:prstGeom prst="rect">
            <a:avLst/>
          </a:prstGeom>
          <a:noFill/>
          <a:ln w="57150">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8372841" y="704293"/>
            <a:ext cx="3653028" cy="2319806"/>
          </a:xfrm>
          <a:prstGeom prst="rect">
            <a:avLst/>
          </a:prstGeom>
        </p:spPr>
      </p:pic>
    </p:spTree>
    <p:extLst>
      <p:ext uri="{BB962C8B-B14F-4D97-AF65-F5344CB8AC3E}">
        <p14:creationId xmlns:p14="http://schemas.microsoft.com/office/powerpoint/2010/main" val="2228580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8445" y="978327"/>
            <a:ext cx="5257424" cy="584775"/>
          </a:xfrm>
          <a:prstGeom prst="rect">
            <a:avLst/>
          </a:prstGeom>
        </p:spPr>
        <p:txBody>
          <a:bodyPr wrap="square">
            <a:spAutoFit/>
          </a:bodyPr>
          <a:lstStyle/>
          <a:p>
            <a:pPr algn="r" rtl="1"/>
            <a:r>
              <a:rPr lang="fa-IR" sz="3200" b="1" dirty="0">
                <a:solidFill>
                  <a:srgbClr val="FB3556"/>
                </a:solidFill>
                <a:latin typeface="Shabnam" panose="020B0603030804020204" pitchFamily="34" charset="-78"/>
                <a:ea typeface="Segoe UI Symbol" panose="020B0502040204020203" pitchFamily="34" charset="0"/>
                <a:cs typeface="Shabnam" panose="020B0603030804020204" pitchFamily="34" charset="-78"/>
              </a:rPr>
              <a:t>درمان وسواس فکری عملی</a:t>
            </a:r>
          </a:p>
        </p:txBody>
      </p:sp>
      <p:sp>
        <p:nvSpPr>
          <p:cNvPr id="3" name="Rectangle 2"/>
          <p:cNvSpPr/>
          <p:nvPr/>
        </p:nvSpPr>
        <p:spPr>
          <a:xfrm>
            <a:off x="7330754" y="1534509"/>
            <a:ext cx="4695115" cy="353943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۲- دارو درمانی</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مهارکننده‌های انتخابی بازجذب سروتونین (</a:t>
            </a:r>
            <a:r>
              <a:rPr lang="en-US" sz="1600" dirty="0">
                <a:latin typeface="Vazir" panose="020B0603030804020204" pitchFamily="34" charset="-78"/>
                <a:cs typeface="Vazir" panose="020B0603030804020204" pitchFamily="34" charset="-78"/>
              </a:rPr>
              <a:t>SSRI</a:t>
            </a:r>
            <a:r>
              <a:rPr lang="fa-IR" sz="1600" dirty="0">
                <a:latin typeface="Vazir" panose="020B0603030804020204" pitchFamily="34" charset="-78"/>
                <a:cs typeface="Vazir" panose="020B0603030804020204" pitchFamily="34" charset="-78"/>
              </a:rPr>
              <a:t> )بهترین داروی وسواس فکری هستند که به افزایش سطح سروتونین در مغز کمک می‌کنند. روانپزشک معمولا داروهای ضد افسردگی مانند فلوکستین، سیتالوپرام، فلووکسامین، پاروکستین و سرترالین را به عنوان اولین خط درمان دارویی برای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تجویز می‌کند.</a:t>
            </a:r>
          </a:p>
        </p:txBody>
      </p:sp>
      <p:sp>
        <p:nvSpPr>
          <p:cNvPr id="6" name="Flowchart: Process 5"/>
          <p:cNvSpPr/>
          <p:nvPr/>
        </p:nvSpPr>
        <p:spPr>
          <a:xfrm>
            <a:off x="697584" y="0"/>
            <a:ext cx="1545995" cy="6858000"/>
          </a:xfrm>
          <a:prstGeom prst="flowChartProcess">
            <a:avLst/>
          </a:prstGeom>
          <a:solidFill>
            <a:srgbClr val="FB3556"/>
          </a:solidFill>
          <a:ln>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974" t="996" r="1475" b="1681"/>
          <a:stretch/>
        </p:blipFill>
        <p:spPr>
          <a:xfrm>
            <a:off x="1109555" y="1125251"/>
            <a:ext cx="4725634" cy="4607498"/>
          </a:xfrm>
          <a:prstGeom prst="rect">
            <a:avLst/>
          </a:prstGeom>
          <a:noFill/>
          <a:ln>
            <a:noFill/>
          </a:ln>
        </p:spPr>
      </p:pic>
    </p:spTree>
    <p:extLst>
      <p:ext uri="{BB962C8B-B14F-4D97-AF65-F5344CB8AC3E}">
        <p14:creationId xmlns:p14="http://schemas.microsoft.com/office/powerpoint/2010/main" val="2513722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5670" y="3484092"/>
            <a:ext cx="11650965" cy="1015663"/>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۳- درمان مکمل و جایگزین</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سایر روش‌های درمانی که در کنار دارو درمانی می‌توانند به کاهش علائم اختلال او سی دی کمک کنند، شامل موارد زیر هستند:</a:t>
            </a:r>
          </a:p>
        </p:txBody>
      </p:sp>
      <p:sp>
        <p:nvSpPr>
          <p:cNvPr id="5" name="Rectangle 4"/>
          <p:cNvSpPr/>
          <p:nvPr/>
        </p:nvSpPr>
        <p:spPr>
          <a:xfrm>
            <a:off x="1781666" y="4673296"/>
            <a:ext cx="10104969" cy="2062103"/>
          </a:xfrm>
          <a:prstGeom prst="rect">
            <a:avLst/>
          </a:prstGeom>
        </p:spPr>
        <p:txBody>
          <a:bodyPr wrap="square">
            <a:spAutoFit/>
          </a:bodyPr>
          <a:lstStyle/>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تکنیک‌های آرام‌بخش مانند مدیتیشن، یوگا و تمرینات تنفسی</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تغییر سبک زندگی همچون بهبود عادت خواب، تغذیه سالم و ورزش منظم</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شرکت در گروه‌های حمایتی و استفاده از تجربه دیگران</a:t>
            </a:r>
          </a:p>
          <a:p>
            <a:pPr marL="285750" indent="-285750" algn="justLow" rtl="1">
              <a:lnSpc>
                <a:spcPct val="200000"/>
              </a:lnSpc>
              <a:buClr>
                <a:srgbClr val="FB3556"/>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مصرف مواد غذایی یا مکمل حاوی ویتامین </a:t>
            </a:r>
            <a:r>
              <a:rPr lang="en-US" sz="1600" dirty="0">
                <a:latin typeface="Vazir" panose="020B0603030804020204" pitchFamily="34" charset="-78"/>
                <a:cs typeface="Vazir" panose="020B0603030804020204" pitchFamily="34" charset="-78"/>
              </a:rPr>
              <a:t>B</a:t>
            </a:r>
            <a:r>
              <a:rPr lang="fa-IR" sz="1600" dirty="0">
                <a:latin typeface="Vazir" panose="020B0603030804020204" pitchFamily="34" charset="-78"/>
                <a:cs typeface="Vazir" panose="020B0603030804020204" pitchFamily="34" charset="-78"/>
              </a:rPr>
              <a:t>۶ زیر نظر متخصص</a:t>
            </a:r>
          </a:p>
        </p:txBody>
      </p:sp>
      <p:sp>
        <p:nvSpPr>
          <p:cNvPr id="6" name="Rectangle 5"/>
          <p:cNvSpPr/>
          <p:nvPr/>
        </p:nvSpPr>
        <p:spPr>
          <a:xfrm>
            <a:off x="3591612" y="460879"/>
            <a:ext cx="8600388" cy="1819373"/>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69303" y="701791"/>
            <a:ext cx="5563385" cy="2988595"/>
          </a:xfrm>
          <a:prstGeom prst="rect">
            <a:avLst/>
          </a:prstGeom>
        </p:spPr>
      </p:pic>
      <p:sp>
        <p:nvSpPr>
          <p:cNvPr id="4" name="Rectangle 3"/>
          <p:cNvSpPr/>
          <p:nvPr/>
        </p:nvSpPr>
        <p:spPr>
          <a:xfrm>
            <a:off x="7500979" y="1370565"/>
            <a:ext cx="4385656" cy="584775"/>
          </a:xfrm>
          <a:prstGeom prst="rect">
            <a:avLst/>
          </a:prstGeom>
        </p:spPr>
        <p:txBody>
          <a:bodyPr wrap="square">
            <a:spAutoFit/>
          </a:bodyPr>
          <a:lstStyle/>
          <a:p>
            <a:pPr algn="r" rtl="1"/>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درمان وسواس فکری عملی</a:t>
            </a:r>
          </a:p>
        </p:txBody>
      </p:sp>
    </p:spTree>
    <p:extLst>
      <p:ext uri="{BB962C8B-B14F-4D97-AF65-F5344CB8AC3E}">
        <p14:creationId xmlns:p14="http://schemas.microsoft.com/office/powerpoint/2010/main" val="2609454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5406501" cy="685800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4205178" y="203382"/>
            <a:ext cx="5160645" cy="2901969"/>
          </a:xfrm>
          <a:prstGeom prst="rect">
            <a:avLst/>
          </a:prstGeom>
        </p:spPr>
      </p:pic>
      <p:sp>
        <p:nvSpPr>
          <p:cNvPr id="5" name="Rectangle 4"/>
          <p:cNvSpPr/>
          <p:nvPr/>
        </p:nvSpPr>
        <p:spPr>
          <a:xfrm>
            <a:off x="381740" y="3308733"/>
            <a:ext cx="4777915" cy="2554545"/>
          </a:xfrm>
          <a:prstGeom prst="rect">
            <a:avLst/>
          </a:prstGeom>
        </p:spPr>
        <p:txBody>
          <a:bodyPr wrap="square">
            <a:spAutoFit/>
          </a:bodyPr>
          <a:lstStyle/>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از طرفی، فرد درگیر بیماری وسواس فکری عملی، معمولا برای کاهش سطح اضطراب ناشی از افکار وسواسی، کارهای اجباری انجام می‌دهد که این کارها نه تنها زمان زیادی را از شخص می‌گیرند، بلکه کیفیت زندگی و عملکرد روزانه او را تحت تاثیر قرار می‌دهند.</a:t>
            </a:r>
            <a:endParaRPr lang="en-US" sz="1600" dirty="0">
              <a:solidFill>
                <a:schemeClr val="bg1"/>
              </a:solidFill>
              <a:latin typeface="Vazir" panose="020B0603030804020204" pitchFamily="34" charset="-78"/>
              <a:cs typeface="Vazir" panose="020B0603030804020204" pitchFamily="34" charset="-78"/>
            </a:endParaRPr>
          </a:p>
        </p:txBody>
      </p:sp>
      <p:sp>
        <p:nvSpPr>
          <p:cNvPr id="4" name="Rectangle 3"/>
          <p:cNvSpPr/>
          <p:nvPr/>
        </p:nvSpPr>
        <p:spPr>
          <a:xfrm>
            <a:off x="122928" y="2397465"/>
            <a:ext cx="3457773" cy="707886"/>
          </a:xfrm>
          <a:prstGeom prst="rect">
            <a:avLst/>
          </a:prstGeom>
        </p:spPr>
        <p:txBody>
          <a:bodyPr wrap="square">
            <a:spAutoFit/>
          </a:bodyPr>
          <a:lstStyle/>
          <a:p>
            <a:pPr algn="ctr" rtl="1"/>
            <a:r>
              <a:rPr lang="fa-IR" sz="40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بیماری </a:t>
            </a:r>
            <a:r>
              <a:rPr lang="en-US" sz="40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p>
        </p:txBody>
      </p:sp>
      <p:pic>
        <p:nvPicPr>
          <p:cNvPr id="8" name="Picture 7"/>
          <p:cNvPicPr>
            <a:picLocks noChangeAspect="1"/>
          </p:cNvPicPr>
          <p:nvPr/>
        </p:nvPicPr>
        <p:blipFill>
          <a:blip r:embed="rId3"/>
          <a:stretch>
            <a:fillRect/>
          </a:stretch>
        </p:blipFill>
        <p:spPr>
          <a:xfrm>
            <a:off x="6275109" y="3553592"/>
            <a:ext cx="4648219" cy="3101026"/>
          </a:xfrm>
          <a:prstGeom prst="rect">
            <a:avLst/>
          </a:prstGeom>
        </p:spPr>
      </p:pic>
    </p:spTree>
    <p:extLst>
      <p:ext uri="{BB962C8B-B14F-4D97-AF65-F5344CB8AC3E}">
        <p14:creationId xmlns:p14="http://schemas.microsoft.com/office/powerpoint/2010/main" val="983365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45936" y="309110"/>
            <a:ext cx="5679933" cy="400110"/>
          </a:xfrm>
          <a:prstGeom prst="rect">
            <a:avLst/>
          </a:prstGeom>
        </p:spPr>
        <p:txBody>
          <a:bodyPr wrap="square">
            <a:spAutoFit/>
          </a:bodyPr>
          <a:lstStyle/>
          <a:p>
            <a:pPr algn="r" rtl="1"/>
            <a:r>
              <a:rPr lang="fa-IR" sz="2000" dirty="0">
                <a:latin typeface="Shabnam" panose="020B0603030804020204" pitchFamily="34" charset="-78"/>
                <a:ea typeface="Segoe UI Symbol" panose="020B0502040204020203" pitchFamily="34" charset="0"/>
                <a:cs typeface="Shabnam" panose="020B0603030804020204" pitchFamily="34" charset="-78"/>
              </a:rPr>
              <a:t>منابع </a:t>
            </a:r>
          </a:p>
        </p:txBody>
      </p:sp>
      <p:sp>
        <p:nvSpPr>
          <p:cNvPr id="3" name="Rectangle 2"/>
          <p:cNvSpPr/>
          <p:nvPr/>
        </p:nvSpPr>
        <p:spPr>
          <a:xfrm>
            <a:off x="356616" y="969600"/>
            <a:ext cx="11669253" cy="2239074"/>
          </a:xfrm>
          <a:prstGeom prst="rect">
            <a:avLst/>
          </a:prstGeom>
        </p:spPr>
        <p:txBody>
          <a:bodyPr wrap="square">
            <a:spAutoFit/>
          </a:bodyPr>
          <a:lstStyle/>
          <a:p>
            <a:pPr rtl="1">
              <a:lnSpc>
                <a:spcPct val="200000"/>
              </a:lnSpc>
            </a:pPr>
            <a:r>
              <a:rPr lang="en-US" dirty="0">
                <a:latin typeface="Times New Roman" panose="02020603050405020304" pitchFamily="18" charset="0"/>
                <a:cs typeface="B Nazanin" panose="00000400000000000000" pitchFamily="2" charset="-78"/>
              </a:rPr>
              <a:t>https://www.darmankade.com</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https://drmkeyhanifard.com</a:t>
            </a:r>
            <a:endParaRPr lang="fa-IR" dirty="0">
              <a:latin typeface="Times New Roman" panose="02020603050405020304" pitchFamily="18" charset="0"/>
              <a:cs typeface="B Nazanin" panose="00000400000000000000" pitchFamily="2" charset="-78"/>
            </a:endParaRPr>
          </a:p>
          <a:p>
            <a:pPr rtl="1">
              <a:lnSpc>
                <a:spcPct val="200000"/>
              </a:lnSpc>
            </a:pPr>
            <a:r>
              <a:rPr lang="en-US" dirty="0">
                <a:latin typeface="Times New Roman" panose="02020603050405020304" pitchFamily="18" charset="0"/>
                <a:cs typeface="B Nazanin" panose="00000400000000000000" pitchFamily="2" charset="-78"/>
              </a:rPr>
              <a:t>https://simiaroom.com</a:t>
            </a:r>
            <a:endParaRPr lang="fa-IR" dirty="0">
              <a:latin typeface="Times New Roman" panose="02020603050405020304" pitchFamily="18" charset="0"/>
              <a:cs typeface="B Nazanin" panose="00000400000000000000" pitchFamily="2" charset="-78"/>
            </a:endParaRPr>
          </a:p>
          <a:p>
            <a:pPr rtl="1">
              <a:lnSpc>
                <a:spcPct val="200000"/>
              </a:lnSpc>
            </a:pPr>
            <a:endParaRPr lang="fa-IR"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441630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BDCDB0-FE83-6028-5CB8-81C8DBADFE45}"/>
              </a:ext>
            </a:extLst>
          </p:cNvPr>
          <p:cNvSpPr/>
          <p:nvPr/>
        </p:nvSpPr>
        <p:spPr>
          <a:xfrm>
            <a:off x="1206631" y="838986"/>
            <a:ext cx="8766928" cy="1084082"/>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97249" y="3178588"/>
            <a:ext cx="9879803"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اختلال وسواس فکری عملی یکی از انواع اختلالات روانی پیچیده است که باعث می‌شود، فرد مبتلا به اختلال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درگیر چرخه وسواس و اجبار شود. در واقع، اختلال وسواس با افکار و تصاویر ناخواسته به صورت ناگهانی در ذهن فرد جریان پیدا می‌کند و باعث ایجاد استرس و اضطراب شدید می‌شود. به دنبال این افکار وسواسی، فرد مبتلا به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رفتارهای تکراری و اجباری انجام می‌دهد تا شدت اضطراب ناشی از افکار وسواسی کاهش یابند. به عنوان مثال،  دست‌های خود را به طور مکرر می‌شوید، قفل درب‌ها را دائما چک می‌کند یا در تلاش است اشیاء را به صورت خاص مرتب کند.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174662" y="103695"/>
            <a:ext cx="137925" cy="6754305"/>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735494" y="0"/>
            <a:ext cx="1154097" cy="6858000"/>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7935391" y="3162889"/>
            <a:ext cx="6754305" cy="584775"/>
          </a:xfrm>
          <a:prstGeom prst="rect">
            <a:avLst/>
          </a:prstGeom>
        </p:spPr>
        <p:txBody>
          <a:bodyPr wrap="square">
            <a:spAutoFit/>
          </a:bodyPr>
          <a:lstStyle/>
          <a:p>
            <a:pPr algn="ctr" rtl="1"/>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اختلال وسواس فکری عملی چیست؟</a:t>
            </a:r>
          </a:p>
        </p:txBody>
      </p:sp>
      <p:pic>
        <p:nvPicPr>
          <p:cNvPr id="9" name="Picture 8"/>
          <p:cNvPicPr>
            <a:picLocks noChangeAspect="1"/>
          </p:cNvPicPr>
          <p:nvPr/>
        </p:nvPicPr>
        <p:blipFill>
          <a:blip r:embed="rId2"/>
          <a:stretch>
            <a:fillRect/>
          </a:stretch>
        </p:blipFill>
        <p:spPr>
          <a:xfrm>
            <a:off x="6096000" y="250044"/>
            <a:ext cx="3521861" cy="2639023"/>
          </a:xfrm>
          <a:prstGeom prst="rect">
            <a:avLst/>
          </a:prstGeom>
        </p:spPr>
      </p:pic>
      <p:pic>
        <p:nvPicPr>
          <p:cNvPr id="2" name="Picture 1">
            <a:extLst>
              <a:ext uri="{FF2B5EF4-FFF2-40B4-BE49-F238E27FC236}">
                <a16:creationId xmlns:a16="http://schemas.microsoft.com/office/drawing/2014/main" id="{A489E9C4-31B9-6F76-FA17-EC7A2D659463}"/>
              </a:ext>
            </a:extLst>
          </p:cNvPr>
          <p:cNvPicPr>
            <a:picLocks noChangeAspect="1"/>
          </p:cNvPicPr>
          <p:nvPr/>
        </p:nvPicPr>
        <p:blipFill>
          <a:blip r:embed="rId3"/>
          <a:stretch>
            <a:fillRect/>
          </a:stretch>
        </p:blipFill>
        <p:spPr>
          <a:xfrm>
            <a:off x="1851474" y="250044"/>
            <a:ext cx="3965371" cy="2639023"/>
          </a:xfrm>
          <a:prstGeom prst="rect">
            <a:avLst/>
          </a:prstGeom>
        </p:spPr>
      </p:pic>
    </p:spTree>
    <p:extLst>
      <p:ext uri="{BB962C8B-B14F-4D97-AF65-F5344CB8AC3E}">
        <p14:creationId xmlns:p14="http://schemas.microsoft.com/office/powerpoint/2010/main" val="2365438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E760A94-6EAE-36CF-D0D8-4A61E848CE34}"/>
              </a:ext>
            </a:extLst>
          </p:cNvPr>
          <p:cNvSpPr/>
          <p:nvPr/>
        </p:nvSpPr>
        <p:spPr>
          <a:xfrm>
            <a:off x="7004115" y="1932495"/>
            <a:ext cx="4503539" cy="4609707"/>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10258" y="1467512"/>
            <a:ext cx="5387228"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اغلب موارد، افراد مبتلا به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می‌دانند که افکار و رفتارهای آن‌ها غیر منطقی هستند، اما نمی‌توانند کنترل‌شان کنند. در واقع، اگر تغییری در روند کار، زندگی، سلامتی و روابط افراد مبتلا به اختلال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رخ دهد و آن‌ها نتوانند فعالیت مورد نظر خود را طبق الگوی همیشگی انجام دهند، دچار اضطراب و پریشانی شدیدی می‌شوند.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0" y="150411"/>
            <a:ext cx="12191999" cy="584775"/>
          </a:xfrm>
          <a:prstGeom prst="rect">
            <a:avLst/>
          </a:prstGeom>
        </p:spPr>
        <p:txBody>
          <a:bodyPr wrap="square">
            <a:spAutoFit/>
          </a:bodyPr>
          <a:lstStyle/>
          <a:p>
            <a:pPr algn="ctr" rtl="1"/>
            <a:r>
              <a:rPr lang="fa-IR" sz="32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اختلال وسواس فکری عملی چیست؟</a:t>
            </a:r>
          </a:p>
        </p:txBody>
      </p:sp>
      <p:pic>
        <p:nvPicPr>
          <p:cNvPr id="2" name="Picture 1"/>
          <p:cNvPicPr>
            <a:picLocks noChangeAspect="1"/>
          </p:cNvPicPr>
          <p:nvPr/>
        </p:nvPicPr>
        <p:blipFill>
          <a:blip r:embed="rId2"/>
          <a:stretch>
            <a:fillRect/>
          </a:stretch>
        </p:blipFill>
        <p:spPr>
          <a:xfrm>
            <a:off x="6095999" y="1211280"/>
            <a:ext cx="4503539" cy="3004749"/>
          </a:xfrm>
          <a:prstGeom prst="rect">
            <a:avLst/>
          </a:prstGeom>
        </p:spPr>
      </p:pic>
      <p:pic>
        <p:nvPicPr>
          <p:cNvPr id="3" name="Picture 2">
            <a:extLst>
              <a:ext uri="{FF2B5EF4-FFF2-40B4-BE49-F238E27FC236}">
                <a16:creationId xmlns:a16="http://schemas.microsoft.com/office/drawing/2014/main" id="{1E2F7CDA-03EA-9937-48A2-6711901281BA}"/>
              </a:ext>
            </a:extLst>
          </p:cNvPr>
          <p:cNvPicPr>
            <a:picLocks noChangeAspect="1"/>
          </p:cNvPicPr>
          <p:nvPr/>
        </p:nvPicPr>
        <p:blipFill>
          <a:blip r:embed="rId3"/>
          <a:stretch>
            <a:fillRect/>
          </a:stretch>
        </p:blipFill>
        <p:spPr>
          <a:xfrm>
            <a:off x="8939496" y="4536533"/>
            <a:ext cx="2963159" cy="2220373"/>
          </a:xfrm>
          <a:prstGeom prst="rect">
            <a:avLst/>
          </a:prstGeom>
        </p:spPr>
      </p:pic>
      <p:pic>
        <p:nvPicPr>
          <p:cNvPr id="6" name="Picture 5">
            <a:extLst>
              <a:ext uri="{FF2B5EF4-FFF2-40B4-BE49-F238E27FC236}">
                <a16:creationId xmlns:a16="http://schemas.microsoft.com/office/drawing/2014/main" id="{84D7F7AC-3A2F-02A7-F6D1-73E6C3EE2D56}"/>
              </a:ext>
            </a:extLst>
          </p:cNvPr>
          <p:cNvPicPr>
            <a:picLocks noChangeAspect="1"/>
          </p:cNvPicPr>
          <p:nvPr/>
        </p:nvPicPr>
        <p:blipFill>
          <a:blip r:embed="rId4"/>
          <a:stretch>
            <a:fillRect/>
          </a:stretch>
        </p:blipFill>
        <p:spPr>
          <a:xfrm>
            <a:off x="6095999" y="4487216"/>
            <a:ext cx="2544984" cy="1696656"/>
          </a:xfrm>
          <a:prstGeom prst="rect">
            <a:avLst/>
          </a:prstGeom>
        </p:spPr>
      </p:pic>
    </p:spTree>
    <p:extLst>
      <p:ext uri="{BB962C8B-B14F-4D97-AF65-F5344CB8AC3E}">
        <p14:creationId xmlns:p14="http://schemas.microsoft.com/office/powerpoint/2010/main" val="3358969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4781" y="4069014"/>
            <a:ext cx="11751549"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افراد مبتلا به بیماری </a:t>
            </a:r>
            <a:r>
              <a:rPr lang="en-US" sz="1600" dirty="0">
                <a:latin typeface="Vazir" panose="020B0603030804020204" pitchFamily="34" charset="-78"/>
                <a:cs typeface="Vazir" panose="020B0603030804020204" pitchFamily="34" charset="-78"/>
              </a:rPr>
              <a:t>ocd </a:t>
            </a:r>
            <a:r>
              <a:rPr lang="fa-IR" sz="1600" dirty="0">
                <a:latin typeface="Vazir" panose="020B0603030804020204" pitchFamily="34" charset="-78"/>
                <a:cs typeface="Vazir" panose="020B0603030804020204" pitchFamily="34" charset="-78"/>
              </a:rPr>
              <a:t> معمولا دارای ویژگی و علائم زیر هستند: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374904" y="4861786"/>
            <a:ext cx="11650965" cy="1569660"/>
          </a:xfrm>
          <a:prstGeom prst="rect">
            <a:avLst/>
          </a:prstGeom>
        </p:spPr>
        <p:txBody>
          <a:bodyPr wrap="square">
            <a:spAutoFit/>
          </a:bodyPr>
          <a:lstStyle/>
          <a:p>
            <a:pPr marL="285750" indent="-28575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این افراد معمولا درگیر افکار، تصاویر ذهنی و نگرانی‌های مکرر و ناخواسته می‌شوند که بسیار آزاردهنده هستند.</a:t>
            </a:r>
          </a:p>
          <a:p>
            <a:pPr marL="285750" indent="-285750" algn="justLow"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این افراد احساس می‌کنند باید یک سری کارهای تکراری مانند شستن مکرر دست‌ها یا چک کردن دائم وسایل را انجام دهند تا اضطراب ناشی از افکار وسواسی آن‌ها کاهش یابند.</a:t>
            </a:r>
          </a:p>
        </p:txBody>
      </p:sp>
      <p:sp>
        <p:nvSpPr>
          <p:cNvPr id="6" name="Rectangle 5"/>
          <p:cNvSpPr/>
          <p:nvPr/>
        </p:nvSpPr>
        <p:spPr>
          <a:xfrm>
            <a:off x="1" y="1357657"/>
            <a:ext cx="12205198" cy="2041864"/>
          </a:xfrm>
          <a:prstGeom prst="rect">
            <a:avLst/>
          </a:prstGeom>
          <a:solidFill>
            <a:srgbClr val="FB3556"/>
          </a:solidFill>
          <a:ln>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b="21021"/>
          <a:stretch/>
        </p:blipFill>
        <p:spPr>
          <a:xfrm>
            <a:off x="235670" y="241283"/>
            <a:ext cx="5757557" cy="4094954"/>
          </a:xfrm>
          <a:prstGeom prst="rect">
            <a:avLst/>
          </a:prstGeom>
          <a:ln w="76200">
            <a:solidFill>
              <a:schemeClr val="bg1"/>
            </a:solidFill>
          </a:ln>
        </p:spPr>
      </p:pic>
      <p:sp>
        <p:nvSpPr>
          <p:cNvPr id="4" name="Rectangle 3"/>
          <p:cNvSpPr/>
          <p:nvPr/>
        </p:nvSpPr>
        <p:spPr>
          <a:xfrm>
            <a:off x="6345936" y="1366399"/>
            <a:ext cx="5679933" cy="1938992"/>
          </a:xfrm>
          <a:prstGeom prst="rect">
            <a:avLst/>
          </a:prstGeom>
        </p:spPr>
        <p:txBody>
          <a:bodyPr wrap="square">
            <a:spAutoFit/>
          </a:bodyPr>
          <a:lstStyle/>
          <a:p>
            <a:pPr algn="ctr" rtl="1">
              <a:lnSpc>
                <a:spcPct val="200000"/>
              </a:lnSpc>
            </a:pPr>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خصوصیات افراد دارای وسواس فکری ( </a:t>
            </a:r>
            <a:r>
              <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Tree>
    <p:extLst>
      <p:ext uri="{BB962C8B-B14F-4D97-AF65-F5344CB8AC3E}">
        <p14:creationId xmlns:p14="http://schemas.microsoft.com/office/powerpoint/2010/main" val="4060038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655" y="4536634"/>
            <a:ext cx="11662748" cy="2062103"/>
          </a:xfrm>
          <a:prstGeom prst="rect">
            <a:avLst/>
          </a:prstGeom>
        </p:spPr>
        <p:txBody>
          <a:bodyPr wrap="square">
            <a:spAutoFit/>
          </a:bodyPr>
          <a:lstStyle/>
          <a:p>
            <a:pPr marL="285750" indent="-285750" algn="ctr"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افراد مبتلا به وسواس فکری عملی از افکار و رفتار غیر منطقی خود آگاه هستند، اما احساس می‌کنند نمی‌توانند جلوی آن‌ها را بگیرند.</a:t>
            </a:r>
          </a:p>
          <a:p>
            <a:pPr marL="285750" indent="-285750" algn="ctr"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افکار وسواسی و رفتارهای اجباری زمان زیادی از فرد می‌گیرند و باعث ایجاد اختلال در عملکرد روزانه او می‌شوند.</a:t>
            </a:r>
          </a:p>
          <a:p>
            <a:pPr marL="285750" indent="-285750" algn="ctr" rtl="1">
              <a:lnSpc>
                <a:spcPct val="200000"/>
              </a:lnSpc>
              <a:buClr>
                <a:srgbClr val="FB355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معمولا فرد مبتلا به  </a:t>
            </a:r>
            <a:r>
              <a:rPr lang="en-US" sz="1600" dirty="0">
                <a:latin typeface="Vazir" panose="020B0603030804020204" pitchFamily="34" charset="-78"/>
                <a:cs typeface="Vazir" panose="020B0603030804020204" pitchFamily="34" charset="-78"/>
              </a:rPr>
              <a:t>OCD</a:t>
            </a:r>
            <a:r>
              <a:rPr lang="fa-IR" sz="1600" dirty="0">
                <a:latin typeface="Vazir" panose="020B0603030804020204" pitchFamily="34" charset="-78"/>
                <a:cs typeface="Vazir" panose="020B0603030804020204" pitchFamily="34" charset="-78"/>
              </a:rPr>
              <a:t> از قرار گرفتن در موقعیت‌ها و مکان‌هایی که ممکن است باعث برانگیخته شدن افکار وسواسی شوند، اجتناب می‌کند.</a:t>
            </a:r>
          </a:p>
        </p:txBody>
      </p:sp>
      <p:sp>
        <p:nvSpPr>
          <p:cNvPr id="3" name="Rectangle 2"/>
          <p:cNvSpPr/>
          <p:nvPr/>
        </p:nvSpPr>
        <p:spPr>
          <a:xfrm>
            <a:off x="0" y="0"/>
            <a:ext cx="12192000" cy="1338606"/>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12192000" cy="954107"/>
          </a:xfrm>
          <a:prstGeom prst="rect">
            <a:avLst/>
          </a:prstGeom>
        </p:spPr>
        <p:txBody>
          <a:bodyPr wrap="square">
            <a:spAutoFit/>
          </a:bodyPr>
          <a:lstStyle/>
          <a:p>
            <a:pPr algn="ctr" rtl="1">
              <a:lnSpc>
                <a:spcPct val="200000"/>
              </a:lnSpc>
            </a:pPr>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خصوصیات افراد دارای وسواس فکری ( </a:t>
            </a:r>
            <a:r>
              <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32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
        <p:nvSpPr>
          <p:cNvPr id="5" name="Rectangle 4"/>
          <p:cNvSpPr/>
          <p:nvPr/>
        </p:nvSpPr>
        <p:spPr>
          <a:xfrm flipH="1">
            <a:off x="0" y="2813529"/>
            <a:ext cx="7249670" cy="1338606"/>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A51E9816-AF7A-2499-7A46-D25AFD7D08FC}"/>
              </a:ext>
            </a:extLst>
          </p:cNvPr>
          <p:cNvPicPr>
            <a:picLocks noChangeAspect="1"/>
          </p:cNvPicPr>
          <p:nvPr/>
        </p:nvPicPr>
        <p:blipFill>
          <a:blip r:embed="rId2"/>
          <a:stretch>
            <a:fillRect/>
          </a:stretch>
        </p:blipFill>
        <p:spPr>
          <a:xfrm>
            <a:off x="5612335" y="1908832"/>
            <a:ext cx="3993580" cy="2551104"/>
          </a:xfrm>
          <a:prstGeom prst="rect">
            <a:avLst/>
          </a:prstGeom>
        </p:spPr>
      </p:pic>
      <p:pic>
        <p:nvPicPr>
          <p:cNvPr id="8" name="Picture 7">
            <a:extLst>
              <a:ext uri="{FF2B5EF4-FFF2-40B4-BE49-F238E27FC236}">
                <a16:creationId xmlns:a16="http://schemas.microsoft.com/office/drawing/2014/main" id="{582DE2D3-E7DC-F6DC-D385-AC9193A6D126}"/>
              </a:ext>
            </a:extLst>
          </p:cNvPr>
          <p:cNvPicPr>
            <a:picLocks noChangeAspect="1"/>
          </p:cNvPicPr>
          <p:nvPr/>
        </p:nvPicPr>
        <p:blipFill>
          <a:blip r:embed="rId3"/>
          <a:stretch>
            <a:fillRect/>
          </a:stretch>
        </p:blipFill>
        <p:spPr>
          <a:xfrm>
            <a:off x="883552" y="1592192"/>
            <a:ext cx="3964755" cy="2643170"/>
          </a:xfrm>
          <a:prstGeom prst="rect">
            <a:avLst/>
          </a:prstGeom>
        </p:spPr>
      </p:pic>
    </p:spTree>
    <p:extLst>
      <p:ext uri="{BB962C8B-B14F-4D97-AF65-F5344CB8AC3E}">
        <p14:creationId xmlns:p14="http://schemas.microsoft.com/office/powerpoint/2010/main" val="2767425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0028" y="3874416"/>
            <a:ext cx="10334944" cy="2751155"/>
          </a:xfrm>
          <a:prstGeom prst="rect">
            <a:avLst/>
          </a:prstGeom>
          <a:solidFill>
            <a:srgbClr val="FB3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1080234" y="2841866"/>
            <a:ext cx="4728972" cy="2823196"/>
          </a:xfrm>
          <a:prstGeom prst="rect">
            <a:avLst/>
          </a:prstGeom>
          <a:ln w="76200">
            <a:solidFill>
              <a:schemeClr val="bg1"/>
            </a:solidFill>
          </a:ln>
        </p:spPr>
      </p:pic>
      <p:sp>
        <p:nvSpPr>
          <p:cNvPr id="4" name="Rectangle 3"/>
          <p:cNvSpPr/>
          <p:nvPr/>
        </p:nvSpPr>
        <p:spPr>
          <a:xfrm>
            <a:off x="0" y="209612"/>
            <a:ext cx="12192000" cy="646331"/>
          </a:xfrm>
          <a:prstGeom prst="rect">
            <a:avLst/>
          </a:prstGeom>
        </p:spPr>
        <p:txBody>
          <a:bodyPr wrap="square">
            <a:spAutoFit/>
          </a:bodyPr>
          <a:lstStyle/>
          <a:p>
            <a:pPr algn="ctr" rtl="1"/>
            <a:r>
              <a:rPr lang="fa-IR" sz="36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36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OCD</a:t>
            </a:r>
            <a:r>
              <a:rPr lang="fa-IR" sz="3600" b="1" dirty="0">
                <a:solidFill>
                  <a:srgbClr val="FF0000"/>
                </a:solidFill>
                <a:latin typeface="Shabnam" panose="020B0603030804020204" pitchFamily="34" charset="-78"/>
                <a:ea typeface="Segoe UI Symbol" panose="020B0502040204020203" pitchFamily="34" charset="0"/>
                <a:cs typeface="Shabnam" panose="020B0603030804020204" pitchFamily="34" charset="-78"/>
              </a:rPr>
              <a:t>)</a:t>
            </a:r>
            <a:endParaRPr lang="en-US" sz="3600" b="1" dirty="0">
              <a:solidFill>
                <a:srgbClr val="FF0000"/>
              </a:solidFill>
              <a:latin typeface="Shabnam" panose="020B0603030804020204" pitchFamily="34" charset="-78"/>
              <a:ea typeface="Segoe UI Symbol" panose="020B0502040204020203" pitchFamily="34" charset="0"/>
              <a:cs typeface="Shabnam" panose="020B0603030804020204" pitchFamily="34" charset="-78"/>
            </a:endParaRPr>
          </a:p>
        </p:txBody>
      </p:sp>
      <p:sp>
        <p:nvSpPr>
          <p:cNvPr id="6" name="Rectangle 5"/>
          <p:cNvSpPr/>
          <p:nvPr/>
        </p:nvSpPr>
        <p:spPr>
          <a:xfrm>
            <a:off x="513578" y="1192938"/>
            <a:ext cx="11279908" cy="1508105"/>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وسواس چک کردن:</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این افراد بخاطر ترسی که نسبت به آسیب رساندن به دیگران یا خودشان دارند چندین بار چیز هایی مثل قفل، زنگ آژیر، اجاق، چراغ های برق و … را چک می کنند.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6D7E36CC-78AD-E630-F37A-98BD179A413E}"/>
              </a:ext>
            </a:extLst>
          </p:cNvPr>
          <p:cNvPicPr>
            <a:picLocks noChangeAspect="1"/>
          </p:cNvPicPr>
          <p:nvPr/>
        </p:nvPicPr>
        <p:blipFill>
          <a:blip r:embed="rId3"/>
          <a:stretch>
            <a:fillRect/>
          </a:stretch>
        </p:blipFill>
        <p:spPr>
          <a:xfrm>
            <a:off x="6382796" y="3245125"/>
            <a:ext cx="4712354" cy="3141569"/>
          </a:xfrm>
          <a:prstGeom prst="rect">
            <a:avLst/>
          </a:prstGeom>
          <a:ln w="76200">
            <a:solidFill>
              <a:schemeClr val="bg1"/>
            </a:solidFill>
          </a:ln>
        </p:spPr>
      </p:pic>
    </p:spTree>
    <p:extLst>
      <p:ext uri="{BB962C8B-B14F-4D97-AF65-F5344CB8AC3E}">
        <p14:creationId xmlns:p14="http://schemas.microsoft.com/office/powerpoint/2010/main" val="3766391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54571" y="1659285"/>
            <a:ext cx="5971298" cy="3539430"/>
          </a:xfrm>
          <a:prstGeom prst="rect">
            <a:avLst/>
          </a:prstGeom>
        </p:spPr>
        <p:txBody>
          <a:bodyPr wrap="square">
            <a:spAutoFit/>
          </a:bodyPr>
          <a:lstStyle/>
          <a:p>
            <a:pPr algn="justLow" rtl="1">
              <a:lnSpc>
                <a:spcPct val="200000"/>
              </a:lnSpc>
              <a:buClr>
                <a:srgbClr val="FB3556"/>
              </a:buClr>
            </a:pPr>
            <a:r>
              <a:rPr lang="fa-IR" sz="1600" dirty="0">
                <a:latin typeface="Vazir" panose="020B0603030804020204" pitchFamily="34" charset="-78"/>
                <a:cs typeface="Vazir" panose="020B0603030804020204" pitchFamily="34" charset="-78"/>
              </a:rPr>
              <a:t>وسواس تمیزی:</a:t>
            </a:r>
          </a:p>
          <a:p>
            <a:pPr algn="justLow" rtl="1">
              <a:lnSpc>
                <a:spcPct val="200000"/>
              </a:lnSpc>
              <a:buClr>
                <a:srgbClr val="FB3556"/>
              </a:buClr>
            </a:pPr>
            <a:r>
              <a:rPr lang="fa-IR" sz="1600" dirty="0">
                <a:latin typeface="Vazir" panose="020B0603030804020204" pitchFamily="34" charset="-78"/>
                <a:cs typeface="Vazir" panose="020B0603030804020204" pitchFamily="34" charset="-78"/>
              </a:rPr>
              <a:t>این نوع وسواس گستره ی زیادی را در بر می گیرد. مثلا وسواس مایعات نوعی از این دسته است که فرد نسبت به مایعات بدن و حتی عرق حس بدی دارد. یا وسواس بیماری که در آن فرد از مریض شدن هراس دارد. اکثر این افراد از دست دادن یا برخورد با دیگران اجتناب می کنند تا از آلوده شدن جلوگیری کنند. همچنین استفاده از وسایل عمومی مثل حمام و یا توالت عمومی برایشان عذاب آور است.</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1558" y="1408494"/>
            <a:ext cx="3725855" cy="2483903"/>
          </a:xfrm>
          <a:prstGeom prst="rect">
            <a:avLst/>
          </a:prstGeom>
        </p:spPr>
      </p:pic>
      <p:sp>
        <p:nvSpPr>
          <p:cNvPr id="3" name="L-Shape 2"/>
          <p:cNvSpPr/>
          <p:nvPr/>
        </p:nvSpPr>
        <p:spPr>
          <a:xfrm rot="5400000">
            <a:off x="55486" y="-55487"/>
            <a:ext cx="6858000" cy="6968974"/>
          </a:xfrm>
          <a:prstGeom prst="corner">
            <a:avLst>
              <a:gd name="adj1" fmla="val 18739"/>
              <a:gd name="adj2" fmla="val 17950"/>
            </a:avLst>
          </a:prstGeom>
          <a:solidFill>
            <a:srgbClr val="FB3556"/>
          </a:solidFill>
          <a:ln>
            <a:solidFill>
              <a:srgbClr val="FB3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1657912" y="4214971"/>
            <a:ext cx="3653145" cy="2431231"/>
          </a:xfrm>
          <a:prstGeom prst="rect">
            <a:avLst/>
          </a:prstGeom>
        </p:spPr>
      </p:pic>
      <p:sp>
        <p:nvSpPr>
          <p:cNvPr id="7" name="Rectangle 6">
            <a:extLst>
              <a:ext uri="{FF2B5EF4-FFF2-40B4-BE49-F238E27FC236}">
                <a16:creationId xmlns:a16="http://schemas.microsoft.com/office/drawing/2014/main" id="{3AAE730F-6B05-DA1F-CAC2-4913F90402D7}"/>
              </a:ext>
            </a:extLst>
          </p:cNvPr>
          <p:cNvSpPr/>
          <p:nvPr/>
        </p:nvSpPr>
        <p:spPr>
          <a:xfrm>
            <a:off x="915428" y="277711"/>
            <a:ext cx="6283102" cy="646331"/>
          </a:xfrm>
          <a:prstGeom prst="rect">
            <a:avLst/>
          </a:prstGeom>
        </p:spPr>
        <p:txBody>
          <a:bodyPr wrap="square">
            <a:spAutoFit/>
          </a:bodyPr>
          <a:lstStyle/>
          <a:p>
            <a:pPr algn="ctr" rtl="1"/>
            <a:r>
              <a:rPr lang="fa-IR"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انواع وسواس فکری ( </a:t>
            </a:r>
            <a:r>
              <a:rPr lang="en-US"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OCD</a:t>
            </a:r>
            <a:r>
              <a:rPr lang="fa-IR"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rPr>
              <a:t>)</a:t>
            </a:r>
            <a:endParaRPr lang="en-US" sz="3600" b="1" dirty="0">
              <a:solidFill>
                <a:schemeClr val="bg1"/>
              </a:solidFill>
              <a:latin typeface="Shabnam" panose="020B0603030804020204" pitchFamily="34" charset="-78"/>
              <a:ea typeface="Segoe UI Symbol" panose="020B0502040204020203" pitchFamily="34" charset="0"/>
              <a:cs typeface="Shabnam" panose="020B0603030804020204" pitchFamily="34" charset="-78"/>
            </a:endParaRPr>
          </a:p>
        </p:txBody>
      </p:sp>
    </p:spTree>
    <p:extLst>
      <p:ext uri="{BB962C8B-B14F-4D97-AF65-F5344CB8AC3E}">
        <p14:creationId xmlns:p14="http://schemas.microsoft.com/office/powerpoint/2010/main" val="5513818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2404</Words>
  <Application>Microsoft Office PowerPoint</Application>
  <PresentationFormat>Widescreen</PresentationFormat>
  <Paragraphs>104</Paragraphs>
  <Slides>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Yu Gothic UI Semibold</vt: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37</cp:revision>
  <dcterms:created xsi:type="dcterms:W3CDTF">2024-08-15T20:43:19Z</dcterms:created>
  <dcterms:modified xsi:type="dcterms:W3CDTF">2024-09-02T21:10:33Z</dcterms:modified>
</cp:coreProperties>
</file>